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3" d="100"/>
          <a:sy n="63" d="100"/>
        </p:scale>
        <p:origin x="94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7638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s://www.example.com/case-studies" TargetMode="External"/><Relationship Id="rId5" Type="http://schemas.openxmlformats.org/officeDocument/2006/relationships/hyperlink" Target="https://www.example.com/advanced-techniques" TargetMode="External"/><Relationship Id="rId4" Type="http://schemas.openxmlformats.org/officeDocument/2006/relationships/hyperlink" Target="https://www.example.com/steganography-101"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txBody>
          <a:bodyPr/>
          <a:lstStyle/>
          <a:p>
            <a:endParaRPr lang="en-IN" dirty="0"/>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50437" y="1187768"/>
            <a:ext cx="7415927" cy="3193971"/>
          </a:xfrm>
          <a:prstGeom prst="rect">
            <a:avLst/>
          </a:prstGeom>
          <a:noFill/>
          <a:ln/>
        </p:spPr>
        <p:txBody>
          <a:bodyPr wrap="square" rtlCol="0" anchor="t"/>
          <a:lstStyle/>
          <a:p>
            <a:pPr marL="0" indent="0">
              <a:lnSpc>
                <a:spcPts val="8384"/>
              </a:lnSpc>
              <a:buNone/>
            </a:pPr>
            <a:r>
              <a:rPr lang="en-US" sz="6707" b="1" dirty="0">
                <a:solidFill>
                  <a:srgbClr val="FF726D"/>
                </a:solidFill>
                <a:latin typeface="Inconsolata" pitchFamily="34" charset="0"/>
                <a:ea typeface="Inconsolata" pitchFamily="34" charset="-122"/>
                <a:cs typeface="Inconsolata" pitchFamily="34" charset="-120"/>
              </a:rPr>
              <a:t>Steganography: Hiding Data in Plain Sight</a:t>
            </a:r>
            <a:endParaRPr lang="en-US" sz="6707" dirty="0"/>
          </a:p>
        </p:txBody>
      </p:sp>
      <p:sp>
        <p:nvSpPr>
          <p:cNvPr id="6" name="Text 3"/>
          <p:cNvSpPr/>
          <p:nvPr/>
        </p:nvSpPr>
        <p:spPr>
          <a:xfrm>
            <a:off x="6350437" y="4752023"/>
            <a:ext cx="7415927" cy="1580198"/>
          </a:xfrm>
          <a:prstGeom prst="rect">
            <a:avLst/>
          </a:prstGeom>
          <a:noFill/>
          <a:ln/>
        </p:spPr>
        <p:txBody>
          <a:bodyPr wrap="square" rtlCol="0" anchor="t"/>
          <a:lstStyle/>
          <a:p>
            <a:pPr marL="0" indent="0">
              <a:lnSpc>
                <a:spcPts val="3110"/>
              </a:lnSpc>
              <a:buNone/>
            </a:pPr>
            <a:r>
              <a:rPr lang="en-US" sz="1944" dirty="0">
                <a:solidFill>
                  <a:srgbClr val="DAD1E6"/>
                </a:solidFill>
                <a:latin typeface="Fira Sans" pitchFamily="34" charset="0"/>
                <a:ea typeface="Fira Sans" pitchFamily="34" charset="-122"/>
                <a:cs typeface="Fira Sans" pitchFamily="34" charset="-120"/>
              </a:rPr>
              <a:t> Steganography is the art of concealing information within plain sight. By embedding data within innocuous media like images or audio files, sensitive information can be discreetly transmitted without drawing unwanted attention.</a:t>
            </a:r>
            <a:endParaRPr lang="en-US" sz="1944" dirty="0"/>
          </a:p>
        </p:txBody>
      </p:sp>
      <p:sp>
        <p:nvSpPr>
          <p:cNvPr id="9" name="Text 5"/>
          <p:cNvSpPr/>
          <p:nvPr/>
        </p:nvSpPr>
        <p:spPr>
          <a:xfrm>
            <a:off x="6868716" y="6609874"/>
            <a:ext cx="2924175" cy="431959"/>
          </a:xfrm>
          <a:prstGeom prst="rect">
            <a:avLst/>
          </a:prstGeom>
          <a:noFill/>
          <a:ln/>
        </p:spPr>
        <p:txBody>
          <a:bodyPr wrap="none" rtlCol="0" anchor="t"/>
          <a:lstStyle/>
          <a:p>
            <a:pPr marL="0" indent="0" algn="l">
              <a:lnSpc>
                <a:spcPts val="3402"/>
              </a:lnSpc>
              <a:buNone/>
            </a:pPr>
            <a:r>
              <a:rPr lang="en-US" sz="2430" b="1" dirty="0">
                <a:solidFill>
                  <a:srgbClr val="DAD1E6"/>
                </a:solidFill>
                <a:latin typeface="Fira Sans" pitchFamily="34" charset="0"/>
                <a:ea typeface="Fira Sans" pitchFamily="34" charset="-122"/>
                <a:cs typeface="Fira Sans" pitchFamily="34" charset="-120"/>
              </a:rPr>
              <a:t>by Jami Gowtham</a:t>
            </a:r>
            <a:endParaRPr lang="en-US" sz="243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txBody>
          <a:bodyPr/>
          <a:lstStyle/>
          <a:p>
            <a:endParaRPr lang="en-IN" dirty="0"/>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9" name="TextBox 8">
            <a:extLst>
              <a:ext uri="{FF2B5EF4-FFF2-40B4-BE49-F238E27FC236}">
                <a16:creationId xmlns:a16="http://schemas.microsoft.com/office/drawing/2014/main" id="{2F340A10-8A5D-3227-E86A-AC0D33D8E28A}"/>
              </a:ext>
            </a:extLst>
          </p:cNvPr>
          <p:cNvSpPr txBox="1"/>
          <p:nvPr/>
        </p:nvSpPr>
        <p:spPr>
          <a:xfrm>
            <a:off x="5791200" y="3048000"/>
            <a:ext cx="8095488" cy="4247317"/>
          </a:xfrm>
          <a:prstGeom prst="rect">
            <a:avLst/>
          </a:prstGeom>
          <a:noFill/>
        </p:spPr>
        <p:txBody>
          <a:bodyPr wrap="square" rtlCol="0">
            <a:spAutoFit/>
          </a:bodyPr>
          <a:lstStyle/>
          <a:p>
            <a:pPr defTabSz="914400" eaLnBrk="0" fontAlgn="base" hangingPunct="0">
              <a:spcBef>
                <a:spcPct val="0"/>
              </a:spcBef>
              <a:spcAft>
                <a:spcPct val="0"/>
              </a:spcAft>
              <a:buClrTx/>
              <a:buSzTx/>
            </a:pPr>
            <a:r>
              <a:rPr kumimoji="0" lang="en-US" altLang="en-US" sz="1800" b="0" i="0" u="none" strike="noStrike" cap="none" normalizeH="0" baseline="0" dirty="0" err="1">
                <a:ln>
                  <a:noFill/>
                </a:ln>
                <a:solidFill>
                  <a:schemeClr val="bg2"/>
                </a:solidFill>
                <a:effectLst/>
                <a:latin typeface="Sitka Small Semibold" pitchFamily="2" charset="0"/>
                <a:cs typeface="Times New Roman" panose="02020603050405020304" pitchFamily="18" charset="0"/>
              </a:rPr>
              <a:t>Stego</a:t>
            </a:r>
            <a:r>
              <a:rPr kumimoji="0" lang="en-US" altLang="en-US" sz="1800" b="0" i="0" u="none" strike="noStrike" cap="none" normalizeH="0" baseline="0" dirty="0">
                <a:ln>
                  <a:noFill/>
                </a:ln>
                <a:solidFill>
                  <a:schemeClr val="bg2"/>
                </a:solidFill>
                <a:effectLst/>
                <a:latin typeface="Sitka Small Semibold" pitchFamily="2" charset="0"/>
                <a:cs typeface="Times New Roman" panose="02020603050405020304" pitchFamily="18" charset="0"/>
              </a:rPr>
              <a:t>-Image: A modified image that contains the hidden text data.</a:t>
            </a:r>
          </a:p>
          <a:p>
            <a:pPr defTabSz="914400" eaLnBrk="0" fontAlgn="base" hangingPunct="0">
              <a:spcBef>
                <a:spcPct val="0"/>
              </a:spcBef>
              <a:spcAft>
                <a:spcPct val="0"/>
              </a:spcAft>
              <a:buClrTx/>
              <a:buSzTx/>
            </a:pPr>
            <a:r>
              <a:rPr kumimoji="0" lang="en-US" altLang="en-US" sz="1800" b="0" i="0" u="none" strike="noStrike" cap="none" normalizeH="0" baseline="0" dirty="0">
                <a:ln>
                  <a:noFill/>
                </a:ln>
                <a:solidFill>
                  <a:schemeClr val="bg2"/>
                </a:solidFill>
                <a:effectLst/>
                <a:latin typeface="Sitka Small Semibold" pitchFamily="2" charset="0"/>
                <a:cs typeface="Times New Roman" panose="02020603050405020304" pitchFamily="18" charset="0"/>
              </a:rPr>
              <a:t>Hidden Data: Text data successfully hidden in the image.</a:t>
            </a:r>
          </a:p>
          <a:p>
            <a:pPr defTabSz="914400" eaLnBrk="0" fontAlgn="base" hangingPunct="0">
              <a:spcBef>
                <a:spcPct val="0"/>
              </a:spcBef>
              <a:spcAft>
                <a:spcPct val="0"/>
              </a:spcAft>
              <a:buClrTx/>
              <a:buSzTx/>
            </a:pPr>
            <a:r>
              <a:rPr kumimoji="0" lang="en-US" altLang="en-US" sz="1800" b="0" i="0" u="none" strike="noStrike" cap="none" normalizeH="0" baseline="0" dirty="0">
                <a:ln>
                  <a:noFill/>
                </a:ln>
                <a:solidFill>
                  <a:schemeClr val="bg2"/>
                </a:solidFill>
                <a:effectLst/>
                <a:latin typeface="Sitka Small Semibold" pitchFamily="2" charset="0"/>
                <a:cs typeface="Times New Roman" panose="02020603050405020304" pitchFamily="18" charset="0"/>
              </a:rPr>
              <a:t>Extracted Data: Text data successfully extracted from the </a:t>
            </a:r>
            <a:r>
              <a:rPr kumimoji="0" lang="en-US" altLang="en-US" sz="1800" b="0" i="0" u="none" strike="noStrike" cap="none" normalizeH="0" baseline="0" dirty="0" err="1">
                <a:ln>
                  <a:noFill/>
                </a:ln>
                <a:solidFill>
                  <a:schemeClr val="bg2"/>
                </a:solidFill>
                <a:effectLst/>
                <a:latin typeface="Sitka Small Semibold" pitchFamily="2" charset="0"/>
                <a:cs typeface="Times New Roman" panose="02020603050405020304" pitchFamily="18" charset="0"/>
              </a:rPr>
              <a:t>stego</a:t>
            </a:r>
            <a:r>
              <a:rPr kumimoji="0" lang="en-US" altLang="en-US" sz="1800" b="0" i="0" u="none" strike="noStrike" cap="none" normalizeH="0" baseline="0" dirty="0">
                <a:ln>
                  <a:noFill/>
                </a:ln>
                <a:solidFill>
                  <a:schemeClr val="bg2"/>
                </a:solidFill>
                <a:effectLst/>
                <a:latin typeface="Sitka Small Semibold" pitchFamily="2" charset="0"/>
                <a:cs typeface="Times New Roman" panose="02020603050405020304" pitchFamily="18" charset="0"/>
              </a:rPr>
              <a:t>-image.</a:t>
            </a:r>
          </a:p>
          <a:p>
            <a:pPr defTabSz="914400" eaLnBrk="0" fontAlgn="base" hangingPunct="0">
              <a:spcBef>
                <a:spcPct val="0"/>
              </a:spcBef>
              <a:spcAft>
                <a:spcPct val="0"/>
              </a:spcAft>
              <a:buClrTx/>
              <a:buSzTx/>
            </a:pPr>
            <a:r>
              <a:rPr kumimoji="0" lang="en-US" altLang="en-US" sz="1800" b="0" i="0" u="none" strike="noStrike" cap="none" normalizeH="0" baseline="0" dirty="0">
                <a:ln>
                  <a:noFill/>
                </a:ln>
                <a:solidFill>
                  <a:schemeClr val="bg2"/>
                </a:solidFill>
                <a:effectLst/>
                <a:latin typeface="Sitka Small Semibold" pitchFamily="2" charset="0"/>
                <a:cs typeface="Times New Roman" panose="02020603050405020304" pitchFamily="18" charset="0"/>
              </a:rPr>
              <a:t>System Evaluation:- Security: The system ensures secure data hiding and extraction. </a:t>
            </a:r>
          </a:p>
          <a:p>
            <a:pPr marL="0" indent="0" defTabSz="914400" eaLnBrk="0" fontAlgn="base" hangingPunct="0">
              <a:spcBef>
                <a:spcPct val="0"/>
              </a:spcBef>
              <a:spcAft>
                <a:spcPct val="0"/>
              </a:spcAft>
              <a:buClrTx/>
              <a:buSzTx/>
              <a:buNone/>
            </a:pPr>
            <a:r>
              <a:rPr kumimoji="0" lang="en-US" altLang="en-US" sz="1800" b="0" i="0" u="none" strike="noStrike" cap="none" normalizeH="0" baseline="0" dirty="0">
                <a:ln>
                  <a:noFill/>
                </a:ln>
                <a:solidFill>
                  <a:schemeClr val="bg2"/>
                </a:solidFill>
                <a:effectLst/>
                <a:latin typeface="Sitka Small Semibold" pitchFamily="2" charset="0"/>
                <a:cs typeface="Times New Roman" panose="02020603050405020304" pitchFamily="18" charset="0"/>
              </a:rPr>
              <a:t>- Robustness: The system withstands common image processing operations.     		       </a:t>
            </a:r>
          </a:p>
          <a:p>
            <a:pPr marL="0" indent="0" defTabSz="914400" eaLnBrk="0" fontAlgn="base" hangingPunct="0">
              <a:spcBef>
                <a:spcPct val="0"/>
              </a:spcBef>
              <a:spcAft>
                <a:spcPct val="0"/>
              </a:spcAft>
              <a:buClrTx/>
              <a:buSzTx/>
              <a:buNone/>
            </a:pPr>
            <a:r>
              <a:rPr kumimoji="0" lang="en-US" altLang="en-US" sz="1800" b="0" i="0" u="none" strike="noStrike" cap="none" normalizeH="0" baseline="0" dirty="0">
                <a:ln>
                  <a:noFill/>
                </a:ln>
                <a:solidFill>
                  <a:schemeClr val="bg2"/>
                </a:solidFill>
                <a:effectLst/>
                <a:latin typeface="Sitka Small Semibold" pitchFamily="2" charset="0"/>
                <a:cs typeface="Times New Roman" panose="02020603050405020304" pitchFamily="18" charset="0"/>
              </a:rPr>
              <a:t> - Capacity: The system hides a reasonable amount of text data.    </a:t>
            </a:r>
          </a:p>
          <a:p>
            <a:pPr marL="0" indent="0" defTabSz="914400" eaLnBrk="0" fontAlgn="base" hangingPunct="0">
              <a:spcBef>
                <a:spcPct val="0"/>
              </a:spcBef>
              <a:spcAft>
                <a:spcPct val="0"/>
              </a:spcAft>
              <a:buClrTx/>
              <a:buSzTx/>
              <a:buNone/>
            </a:pPr>
            <a:r>
              <a:rPr kumimoji="0" lang="en-US" altLang="en-US" sz="1800" b="0" i="0" u="none" strike="noStrike" cap="none" normalizeH="0" baseline="0" dirty="0">
                <a:ln>
                  <a:noFill/>
                </a:ln>
                <a:solidFill>
                  <a:schemeClr val="bg2"/>
                </a:solidFill>
                <a:effectLst/>
                <a:latin typeface="Sitka Small Semibold" pitchFamily="2" charset="0"/>
                <a:cs typeface="Times New Roman" panose="02020603050405020304" pitchFamily="18" charset="0"/>
              </a:rPr>
              <a:t>  Visual Fidelity: The </a:t>
            </a:r>
            <a:r>
              <a:rPr kumimoji="0" lang="en-US" altLang="en-US" sz="1800" b="0" i="0" u="none" strike="noStrike" cap="none" normalizeH="0" baseline="0" dirty="0" err="1">
                <a:ln>
                  <a:noFill/>
                </a:ln>
                <a:solidFill>
                  <a:schemeClr val="bg2"/>
                </a:solidFill>
                <a:effectLst/>
                <a:latin typeface="Sitka Small Semibold" pitchFamily="2" charset="0"/>
                <a:cs typeface="Times New Roman" panose="02020603050405020304" pitchFamily="18" charset="0"/>
              </a:rPr>
              <a:t>stego</a:t>
            </a:r>
            <a:r>
              <a:rPr kumimoji="0" lang="en-US" altLang="en-US" sz="1800" b="0" i="0" u="none" strike="noStrike" cap="none" normalizeH="0" baseline="0" dirty="0">
                <a:ln>
                  <a:noFill/>
                </a:ln>
                <a:solidFill>
                  <a:schemeClr val="bg2"/>
                </a:solidFill>
                <a:effectLst/>
                <a:latin typeface="Sitka Small Semibold" pitchFamily="2" charset="0"/>
                <a:cs typeface="Times New Roman" panose="02020603050405020304" pitchFamily="18" charset="0"/>
              </a:rPr>
              <a:t>-image maintains its original visual quality.</a:t>
            </a:r>
          </a:p>
          <a:p>
            <a:pPr defTabSz="914400" eaLnBrk="0" fontAlgn="base" hangingPunct="0">
              <a:spcBef>
                <a:spcPct val="0"/>
              </a:spcBef>
              <a:spcAft>
                <a:spcPct val="0"/>
              </a:spcAft>
              <a:buClrTx/>
              <a:buSzTx/>
            </a:pPr>
            <a:r>
              <a:rPr kumimoji="0" lang="en-US" altLang="en-US" sz="1800" b="0" i="0" u="none" strike="noStrike" cap="none" normalizeH="0" baseline="0" dirty="0">
                <a:ln>
                  <a:noFill/>
                </a:ln>
                <a:solidFill>
                  <a:schemeClr val="bg2"/>
                </a:solidFill>
                <a:effectLst/>
                <a:latin typeface="Sitka Small Semibold" pitchFamily="2" charset="0"/>
                <a:cs typeface="Times New Roman" panose="02020603050405020304" pitchFamily="18" charset="0"/>
              </a:rPr>
              <a:t> System Deployment: The system is ready for real-world applications.</a:t>
            </a:r>
            <a:endParaRPr lang="en-IN" sz="1800" dirty="0">
              <a:solidFill>
                <a:schemeClr val="bg2"/>
              </a:solidFill>
              <a:latin typeface="Sitka Small Semibold" pitchFamily="2" charset="0"/>
            </a:endParaRPr>
          </a:p>
          <a:p>
            <a:endParaRPr lang="en-IN" dirty="0">
              <a:solidFill>
                <a:schemeClr val="bg2"/>
              </a:solidFill>
            </a:endParaRPr>
          </a:p>
        </p:txBody>
      </p:sp>
      <p:sp>
        <p:nvSpPr>
          <p:cNvPr id="10" name="TextBox 9">
            <a:extLst>
              <a:ext uri="{FF2B5EF4-FFF2-40B4-BE49-F238E27FC236}">
                <a16:creationId xmlns:a16="http://schemas.microsoft.com/office/drawing/2014/main" id="{EB70AE7E-3602-772E-C4D5-8864F2FDE69B}"/>
              </a:ext>
            </a:extLst>
          </p:cNvPr>
          <p:cNvSpPr txBox="1"/>
          <p:nvPr/>
        </p:nvSpPr>
        <p:spPr>
          <a:xfrm>
            <a:off x="6412992" y="1060704"/>
            <a:ext cx="4852416" cy="769441"/>
          </a:xfrm>
          <a:prstGeom prst="rect">
            <a:avLst/>
          </a:prstGeom>
          <a:noFill/>
        </p:spPr>
        <p:txBody>
          <a:bodyPr wrap="square" rtlCol="0">
            <a:spAutoFit/>
          </a:bodyPr>
          <a:lstStyle/>
          <a:p>
            <a:r>
              <a:rPr lang="en-US" sz="4400" dirty="0">
                <a:effectLst>
                  <a:outerShdw blurRad="38100" dist="38100" dir="2700000" algn="tl">
                    <a:srgbClr val="000000">
                      <a:alpha val="43137"/>
                    </a:srgbClr>
                  </a:outerShdw>
                </a:effectLst>
                <a:latin typeface="Arial Black" panose="020B0A04020102020204" pitchFamily="34" charset="0"/>
                <a:cs typeface="Times New Roman" panose="02020603050405020304" pitchFamily="18" charset="0"/>
              </a:rPr>
              <a:t>     RESULT</a:t>
            </a:r>
            <a:endParaRPr lang="en-IN" sz="4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737116" y="748308"/>
            <a:ext cx="5265301" cy="658058"/>
          </a:xfrm>
          <a:prstGeom prst="rect">
            <a:avLst/>
          </a:prstGeom>
          <a:noFill/>
          <a:ln/>
        </p:spPr>
        <p:txBody>
          <a:bodyPr wrap="none" rtlCol="0" anchor="t"/>
          <a:lstStyle/>
          <a:p>
            <a:pPr marL="0" indent="0">
              <a:lnSpc>
                <a:spcPts val="5182"/>
              </a:lnSpc>
              <a:buNone/>
            </a:pPr>
            <a:r>
              <a:rPr lang="en-US" sz="4146" b="1" dirty="0">
                <a:solidFill>
                  <a:srgbClr val="FF726D"/>
                </a:solidFill>
                <a:latin typeface="Inconsolata" pitchFamily="34" charset="0"/>
                <a:ea typeface="Inconsolata" pitchFamily="34" charset="-122"/>
                <a:cs typeface="Inconsolata" pitchFamily="34" charset="-120"/>
              </a:rPr>
              <a:t>Agenda</a:t>
            </a:r>
            <a:endParaRPr lang="en-US" sz="4146" dirty="0"/>
          </a:p>
        </p:txBody>
      </p:sp>
      <p:sp>
        <p:nvSpPr>
          <p:cNvPr id="6" name="Shape 3"/>
          <p:cNvSpPr/>
          <p:nvPr/>
        </p:nvSpPr>
        <p:spPr>
          <a:xfrm>
            <a:off x="737116" y="1959173"/>
            <a:ext cx="473869" cy="473869"/>
          </a:xfrm>
          <a:prstGeom prst="roundRect">
            <a:avLst>
              <a:gd name="adj" fmla="val 8000"/>
            </a:avLst>
          </a:prstGeom>
          <a:solidFill>
            <a:srgbClr val="433550"/>
          </a:solidFill>
          <a:ln/>
        </p:spPr>
      </p:sp>
      <p:sp>
        <p:nvSpPr>
          <p:cNvPr id="7" name="Text 4"/>
          <p:cNvSpPr/>
          <p:nvPr/>
        </p:nvSpPr>
        <p:spPr>
          <a:xfrm>
            <a:off x="895112" y="2038112"/>
            <a:ext cx="157877" cy="315873"/>
          </a:xfrm>
          <a:prstGeom prst="rect">
            <a:avLst/>
          </a:prstGeom>
          <a:noFill/>
          <a:ln/>
        </p:spPr>
        <p:txBody>
          <a:bodyPr wrap="none" rtlCol="0" anchor="t"/>
          <a:lstStyle/>
          <a:p>
            <a:pPr marL="0" indent="0" algn="ctr">
              <a:lnSpc>
                <a:spcPts val="2488"/>
              </a:lnSpc>
              <a:buNone/>
            </a:pPr>
            <a:r>
              <a:rPr lang="en-US" sz="2488" b="1" dirty="0">
                <a:solidFill>
                  <a:srgbClr val="DAD1E6"/>
                </a:solidFill>
                <a:latin typeface="Inconsolata" pitchFamily="34" charset="0"/>
                <a:ea typeface="Inconsolata" pitchFamily="34" charset="-122"/>
                <a:cs typeface="Inconsolata" pitchFamily="34" charset="-120"/>
              </a:rPr>
              <a:t>1</a:t>
            </a:r>
            <a:endParaRPr lang="en-US" sz="2488" dirty="0"/>
          </a:p>
        </p:txBody>
      </p:sp>
      <p:sp>
        <p:nvSpPr>
          <p:cNvPr id="8" name="Text 5"/>
          <p:cNvSpPr/>
          <p:nvPr/>
        </p:nvSpPr>
        <p:spPr>
          <a:xfrm>
            <a:off x="1421487" y="1959173"/>
            <a:ext cx="2632591" cy="328970"/>
          </a:xfrm>
          <a:prstGeom prst="rect">
            <a:avLst/>
          </a:prstGeom>
          <a:noFill/>
          <a:ln/>
        </p:spPr>
        <p:txBody>
          <a:bodyPr wrap="none" rtlCol="0" anchor="t"/>
          <a:lstStyle/>
          <a:p>
            <a:pPr marL="0" indent="0">
              <a:lnSpc>
                <a:spcPts val="2591"/>
              </a:lnSpc>
              <a:buNone/>
            </a:pPr>
            <a:r>
              <a:rPr lang="en-US" sz="2073" b="1" dirty="0">
                <a:solidFill>
                  <a:srgbClr val="DAD1E6"/>
                </a:solidFill>
                <a:latin typeface="Inconsolata" pitchFamily="34" charset="0"/>
                <a:ea typeface="Inconsolata" pitchFamily="34" charset="-122"/>
                <a:cs typeface="Inconsolata" pitchFamily="34" charset="-120"/>
              </a:rPr>
              <a:t>Project Overview</a:t>
            </a:r>
            <a:endParaRPr lang="en-US" sz="2073" dirty="0"/>
          </a:p>
        </p:txBody>
      </p:sp>
      <p:sp>
        <p:nvSpPr>
          <p:cNvPr id="9" name="Text 6"/>
          <p:cNvSpPr/>
          <p:nvPr/>
        </p:nvSpPr>
        <p:spPr>
          <a:xfrm>
            <a:off x="1421487" y="2414468"/>
            <a:ext cx="6985397" cy="336947"/>
          </a:xfrm>
          <a:prstGeom prst="rect">
            <a:avLst/>
          </a:prstGeom>
          <a:noFill/>
          <a:ln/>
        </p:spPr>
        <p:txBody>
          <a:bodyPr wrap="none" rtlCol="0" anchor="t"/>
          <a:lstStyle/>
          <a:p>
            <a:pPr marL="0" indent="0">
              <a:lnSpc>
                <a:spcPts val="2653"/>
              </a:lnSpc>
              <a:buNone/>
            </a:pPr>
            <a:r>
              <a:rPr lang="en-US" sz="1658" dirty="0">
                <a:solidFill>
                  <a:srgbClr val="DAD1E6"/>
                </a:solidFill>
                <a:latin typeface="Fira Sans" pitchFamily="34" charset="0"/>
                <a:ea typeface="Fira Sans" pitchFamily="34" charset="-122"/>
                <a:cs typeface="Fira Sans" pitchFamily="34" charset="-120"/>
              </a:rPr>
              <a:t>Explore the core principles and applications of steganography.</a:t>
            </a:r>
            <a:endParaRPr lang="en-US" sz="1658" dirty="0"/>
          </a:p>
        </p:txBody>
      </p:sp>
      <p:sp>
        <p:nvSpPr>
          <p:cNvPr id="10" name="Shape 7"/>
          <p:cNvSpPr/>
          <p:nvPr/>
        </p:nvSpPr>
        <p:spPr>
          <a:xfrm>
            <a:off x="737116" y="3198852"/>
            <a:ext cx="473869" cy="473869"/>
          </a:xfrm>
          <a:prstGeom prst="roundRect">
            <a:avLst>
              <a:gd name="adj" fmla="val 8000"/>
            </a:avLst>
          </a:prstGeom>
          <a:solidFill>
            <a:srgbClr val="433550"/>
          </a:solidFill>
          <a:ln/>
        </p:spPr>
      </p:sp>
      <p:sp>
        <p:nvSpPr>
          <p:cNvPr id="11" name="Text 8"/>
          <p:cNvSpPr/>
          <p:nvPr/>
        </p:nvSpPr>
        <p:spPr>
          <a:xfrm>
            <a:off x="895112" y="3277791"/>
            <a:ext cx="157877" cy="315873"/>
          </a:xfrm>
          <a:prstGeom prst="rect">
            <a:avLst/>
          </a:prstGeom>
          <a:noFill/>
          <a:ln/>
        </p:spPr>
        <p:txBody>
          <a:bodyPr wrap="none" rtlCol="0" anchor="t"/>
          <a:lstStyle/>
          <a:p>
            <a:pPr marL="0" indent="0" algn="ctr">
              <a:lnSpc>
                <a:spcPts val="2488"/>
              </a:lnSpc>
              <a:buNone/>
            </a:pPr>
            <a:r>
              <a:rPr lang="en-US" sz="2488" b="1" dirty="0">
                <a:solidFill>
                  <a:srgbClr val="DAD1E6"/>
                </a:solidFill>
                <a:latin typeface="Inconsolata" pitchFamily="34" charset="0"/>
                <a:ea typeface="Inconsolata" pitchFamily="34" charset="-122"/>
                <a:cs typeface="Inconsolata" pitchFamily="34" charset="-120"/>
              </a:rPr>
              <a:t>2</a:t>
            </a:r>
            <a:endParaRPr lang="en-US" sz="2488" dirty="0"/>
          </a:p>
        </p:txBody>
      </p:sp>
      <p:sp>
        <p:nvSpPr>
          <p:cNvPr id="12" name="Text 9"/>
          <p:cNvSpPr/>
          <p:nvPr/>
        </p:nvSpPr>
        <p:spPr>
          <a:xfrm>
            <a:off x="1421487" y="3198852"/>
            <a:ext cx="2632591" cy="328970"/>
          </a:xfrm>
          <a:prstGeom prst="rect">
            <a:avLst/>
          </a:prstGeom>
          <a:noFill/>
          <a:ln/>
        </p:spPr>
        <p:txBody>
          <a:bodyPr wrap="none" rtlCol="0" anchor="t"/>
          <a:lstStyle/>
          <a:p>
            <a:pPr marL="0" indent="0">
              <a:lnSpc>
                <a:spcPts val="2591"/>
              </a:lnSpc>
              <a:buNone/>
            </a:pPr>
            <a:r>
              <a:rPr lang="en-US" sz="2073" b="1" dirty="0">
                <a:solidFill>
                  <a:srgbClr val="DAD1E6"/>
                </a:solidFill>
                <a:latin typeface="Inconsolata" pitchFamily="34" charset="0"/>
                <a:ea typeface="Inconsolata" pitchFamily="34" charset="-122"/>
                <a:cs typeface="Inconsolata" pitchFamily="34" charset="-120"/>
              </a:rPr>
              <a:t>End-User Insights</a:t>
            </a:r>
            <a:endParaRPr lang="en-US" sz="2073" dirty="0"/>
          </a:p>
        </p:txBody>
      </p:sp>
      <p:sp>
        <p:nvSpPr>
          <p:cNvPr id="13" name="Text 10"/>
          <p:cNvSpPr/>
          <p:nvPr/>
        </p:nvSpPr>
        <p:spPr>
          <a:xfrm>
            <a:off x="1421487" y="3654147"/>
            <a:ext cx="6985397" cy="673894"/>
          </a:xfrm>
          <a:prstGeom prst="rect">
            <a:avLst/>
          </a:prstGeom>
          <a:noFill/>
          <a:ln/>
        </p:spPr>
        <p:txBody>
          <a:bodyPr wrap="square" rtlCol="0" anchor="t"/>
          <a:lstStyle/>
          <a:p>
            <a:pPr marL="0" indent="0">
              <a:lnSpc>
                <a:spcPts val="2653"/>
              </a:lnSpc>
              <a:buNone/>
            </a:pPr>
            <a:r>
              <a:rPr lang="en-US" sz="1658" dirty="0">
                <a:solidFill>
                  <a:srgbClr val="DAD1E6"/>
                </a:solidFill>
                <a:latin typeface="Fira Sans" pitchFamily="34" charset="0"/>
                <a:ea typeface="Fira Sans" pitchFamily="34" charset="-122"/>
                <a:cs typeface="Fira Sans" pitchFamily="34" charset="-120"/>
              </a:rPr>
              <a:t>Understand the needs and challenges of those who utilize steganographic techniques.</a:t>
            </a:r>
            <a:endParaRPr lang="en-US" sz="1658" dirty="0"/>
          </a:p>
        </p:txBody>
      </p:sp>
      <p:sp>
        <p:nvSpPr>
          <p:cNvPr id="14" name="Shape 11"/>
          <p:cNvSpPr/>
          <p:nvPr/>
        </p:nvSpPr>
        <p:spPr>
          <a:xfrm>
            <a:off x="737116" y="4775478"/>
            <a:ext cx="473869" cy="473869"/>
          </a:xfrm>
          <a:prstGeom prst="roundRect">
            <a:avLst>
              <a:gd name="adj" fmla="val 8000"/>
            </a:avLst>
          </a:prstGeom>
          <a:solidFill>
            <a:srgbClr val="433550"/>
          </a:solidFill>
          <a:ln/>
        </p:spPr>
      </p:sp>
      <p:sp>
        <p:nvSpPr>
          <p:cNvPr id="15" name="Text 12"/>
          <p:cNvSpPr/>
          <p:nvPr/>
        </p:nvSpPr>
        <p:spPr>
          <a:xfrm>
            <a:off x="895112" y="4854416"/>
            <a:ext cx="157877" cy="315873"/>
          </a:xfrm>
          <a:prstGeom prst="rect">
            <a:avLst/>
          </a:prstGeom>
          <a:noFill/>
          <a:ln/>
        </p:spPr>
        <p:txBody>
          <a:bodyPr wrap="none" rtlCol="0" anchor="t"/>
          <a:lstStyle/>
          <a:p>
            <a:pPr marL="0" indent="0" algn="ctr">
              <a:lnSpc>
                <a:spcPts val="2488"/>
              </a:lnSpc>
              <a:buNone/>
            </a:pPr>
            <a:r>
              <a:rPr lang="en-US" sz="2488" b="1" dirty="0">
                <a:solidFill>
                  <a:srgbClr val="DAD1E6"/>
                </a:solidFill>
                <a:latin typeface="Inconsolata" pitchFamily="34" charset="0"/>
                <a:ea typeface="Inconsolata" pitchFamily="34" charset="-122"/>
                <a:cs typeface="Inconsolata" pitchFamily="34" charset="-120"/>
              </a:rPr>
              <a:t>3</a:t>
            </a:r>
            <a:endParaRPr lang="en-US" sz="2488" dirty="0"/>
          </a:p>
        </p:txBody>
      </p:sp>
      <p:sp>
        <p:nvSpPr>
          <p:cNvPr id="16" name="Text 13"/>
          <p:cNvSpPr/>
          <p:nvPr/>
        </p:nvSpPr>
        <p:spPr>
          <a:xfrm>
            <a:off x="1421487" y="4775478"/>
            <a:ext cx="2632591" cy="328970"/>
          </a:xfrm>
          <a:prstGeom prst="rect">
            <a:avLst/>
          </a:prstGeom>
          <a:noFill/>
          <a:ln/>
        </p:spPr>
        <p:txBody>
          <a:bodyPr wrap="none" rtlCol="0" anchor="t"/>
          <a:lstStyle/>
          <a:p>
            <a:pPr marL="0" indent="0">
              <a:lnSpc>
                <a:spcPts val="2591"/>
              </a:lnSpc>
              <a:buNone/>
            </a:pPr>
            <a:r>
              <a:rPr lang="en-US" sz="2073" b="1" dirty="0">
                <a:solidFill>
                  <a:srgbClr val="DAD1E6"/>
                </a:solidFill>
                <a:latin typeface="Inconsolata" pitchFamily="34" charset="0"/>
                <a:ea typeface="Inconsolata" pitchFamily="34" charset="-122"/>
                <a:cs typeface="Inconsolata" pitchFamily="34" charset="-120"/>
              </a:rPr>
              <a:t>Customized Solutions</a:t>
            </a:r>
            <a:endParaRPr lang="en-US" sz="2073" dirty="0"/>
          </a:p>
        </p:txBody>
      </p:sp>
      <p:sp>
        <p:nvSpPr>
          <p:cNvPr id="17" name="Text 14"/>
          <p:cNvSpPr/>
          <p:nvPr/>
        </p:nvSpPr>
        <p:spPr>
          <a:xfrm>
            <a:off x="1421487" y="5230773"/>
            <a:ext cx="6985397" cy="673894"/>
          </a:xfrm>
          <a:prstGeom prst="rect">
            <a:avLst/>
          </a:prstGeom>
          <a:noFill/>
          <a:ln/>
        </p:spPr>
        <p:txBody>
          <a:bodyPr wrap="square" rtlCol="0" anchor="t"/>
          <a:lstStyle/>
          <a:p>
            <a:pPr marL="0" indent="0">
              <a:lnSpc>
                <a:spcPts val="2653"/>
              </a:lnSpc>
              <a:buNone/>
            </a:pPr>
            <a:r>
              <a:rPr lang="en-US" sz="1658" dirty="0">
                <a:solidFill>
                  <a:srgbClr val="DAD1E6"/>
                </a:solidFill>
                <a:latin typeface="Fira Sans" pitchFamily="34" charset="0"/>
                <a:ea typeface="Fira Sans" pitchFamily="34" charset="-122"/>
                <a:cs typeface="Fira Sans" pitchFamily="34" charset="-120"/>
              </a:rPr>
              <a:t>Discuss how we can tailor steganographic approaches to meet specific requirements.</a:t>
            </a:r>
            <a:endParaRPr lang="en-US" sz="1658" dirty="0"/>
          </a:p>
        </p:txBody>
      </p:sp>
      <p:sp>
        <p:nvSpPr>
          <p:cNvPr id="18" name="Shape 15"/>
          <p:cNvSpPr/>
          <p:nvPr/>
        </p:nvSpPr>
        <p:spPr>
          <a:xfrm>
            <a:off x="737116" y="6352103"/>
            <a:ext cx="473869" cy="473869"/>
          </a:xfrm>
          <a:prstGeom prst="roundRect">
            <a:avLst>
              <a:gd name="adj" fmla="val 8000"/>
            </a:avLst>
          </a:prstGeom>
          <a:solidFill>
            <a:srgbClr val="433550"/>
          </a:solidFill>
          <a:ln/>
        </p:spPr>
      </p:sp>
      <p:sp>
        <p:nvSpPr>
          <p:cNvPr id="19" name="Text 16"/>
          <p:cNvSpPr/>
          <p:nvPr/>
        </p:nvSpPr>
        <p:spPr>
          <a:xfrm>
            <a:off x="895112" y="6431042"/>
            <a:ext cx="157877" cy="315873"/>
          </a:xfrm>
          <a:prstGeom prst="rect">
            <a:avLst/>
          </a:prstGeom>
          <a:noFill/>
          <a:ln/>
        </p:spPr>
        <p:txBody>
          <a:bodyPr wrap="none" rtlCol="0" anchor="t"/>
          <a:lstStyle/>
          <a:p>
            <a:pPr marL="0" indent="0" algn="ctr">
              <a:lnSpc>
                <a:spcPts val="2488"/>
              </a:lnSpc>
              <a:buNone/>
            </a:pPr>
            <a:r>
              <a:rPr lang="en-US" sz="2488" b="1" dirty="0">
                <a:solidFill>
                  <a:srgbClr val="DAD1E6"/>
                </a:solidFill>
                <a:latin typeface="Inconsolata" pitchFamily="34" charset="0"/>
                <a:ea typeface="Inconsolata" pitchFamily="34" charset="-122"/>
                <a:cs typeface="Inconsolata" pitchFamily="34" charset="-120"/>
              </a:rPr>
              <a:t>4</a:t>
            </a:r>
            <a:endParaRPr lang="en-US" sz="2488" dirty="0"/>
          </a:p>
        </p:txBody>
      </p:sp>
      <p:sp>
        <p:nvSpPr>
          <p:cNvPr id="20" name="Text 17"/>
          <p:cNvSpPr/>
          <p:nvPr/>
        </p:nvSpPr>
        <p:spPr>
          <a:xfrm>
            <a:off x="1421487" y="6352103"/>
            <a:ext cx="2632591" cy="328970"/>
          </a:xfrm>
          <a:prstGeom prst="rect">
            <a:avLst/>
          </a:prstGeom>
          <a:noFill/>
          <a:ln/>
        </p:spPr>
        <p:txBody>
          <a:bodyPr wrap="none" rtlCol="0" anchor="t"/>
          <a:lstStyle/>
          <a:p>
            <a:pPr marL="0" indent="0">
              <a:lnSpc>
                <a:spcPts val="2591"/>
              </a:lnSpc>
              <a:buNone/>
            </a:pPr>
            <a:r>
              <a:rPr lang="en-US" sz="2073" b="1" dirty="0">
                <a:solidFill>
                  <a:srgbClr val="DAD1E6"/>
                </a:solidFill>
                <a:latin typeface="Inconsolata" pitchFamily="34" charset="0"/>
                <a:ea typeface="Inconsolata" pitchFamily="34" charset="-122"/>
                <a:cs typeface="Inconsolata" pitchFamily="34" charset="-120"/>
              </a:rPr>
              <a:t>Technical Modeling</a:t>
            </a:r>
            <a:endParaRPr lang="en-US" sz="2073" dirty="0"/>
          </a:p>
        </p:txBody>
      </p:sp>
      <p:sp>
        <p:nvSpPr>
          <p:cNvPr id="21" name="Text 18"/>
          <p:cNvSpPr/>
          <p:nvPr/>
        </p:nvSpPr>
        <p:spPr>
          <a:xfrm>
            <a:off x="1421487" y="6807398"/>
            <a:ext cx="6985397" cy="673894"/>
          </a:xfrm>
          <a:prstGeom prst="rect">
            <a:avLst/>
          </a:prstGeom>
          <a:noFill/>
          <a:ln/>
        </p:spPr>
        <p:txBody>
          <a:bodyPr wrap="square" rtlCol="0" anchor="t"/>
          <a:lstStyle/>
          <a:p>
            <a:pPr marL="0" indent="0">
              <a:lnSpc>
                <a:spcPts val="2653"/>
              </a:lnSpc>
              <a:buNone/>
            </a:pPr>
            <a:r>
              <a:rPr lang="en-US" sz="1658" dirty="0">
                <a:solidFill>
                  <a:srgbClr val="DAD1E6"/>
                </a:solidFill>
                <a:latin typeface="Fira Sans" pitchFamily="34" charset="0"/>
                <a:ea typeface="Fira Sans" pitchFamily="34" charset="-122"/>
                <a:cs typeface="Fira Sans" pitchFamily="34" charset="-120"/>
              </a:rPr>
              <a:t>Delve into the technical aspects of implementing robust steganographic systems.</a:t>
            </a:r>
            <a:endParaRPr lang="en-US" sz="1658"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864037" y="2203013"/>
            <a:ext cx="6172200" cy="771525"/>
          </a:xfrm>
          <a:prstGeom prst="rect">
            <a:avLst/>
          </a:prstGeom>
          <a:noFill/>
          <a:ln/>
        </p:spPr>
        <p:txBody>
          <a:bodyPr wrap="none" rtlCol="0" anchor="t"/>
          <a:lstStyle/>
          <a:p>
            <a:pPr marL="0" indent="0">
              <a:lnSpc>
                <a:spcPts val="6075"/>
              </a:lnSpc>
              <a:buNone/>
            </a:pPr>
            <a:r>
              <a:rPr lang="en-US" sz="4860" b="1" dirty="0">
                <a:solidFill>
                  <a:srgbClr val="FF726D"/>
                </a:solidFill>
                <a:latin typeface="Inconsolata" pitchFamily="34" charset="0"/>
                <a:ea typeface="Inconsolata" pitchFamily="34" charset="-122"/>
                <a:cs typeface="Inconsolata" pitchFamily="34" charset="-120"/>
              </a:rPr>
              <a:t>Project Overview</a:t>
            </a:r>
            <a:endParaRPr lang="en-US" sz="4860" dirty="0"/>
          </a:p>
        </p:txBody>
      </p:sp>
      <p:sp>
        <p:nvSpPr>
          <p:cNvPr id="5" name="Text 3"/>
          <p:cNvSpPr/>
          <p:nvPr/>
        </p:nvSpPr>
        <p:spPr>
          <a:xfrm>
            <a:off x="864037" y="3591639"/>
            <a:ext cx="3086100" cy="385763"/>
          </a:xfrm>
          <a:prstGeom prst="rect">
            <a:avLst/>
          </a:prstGeom>
          <a:noFill/>
          <a:ln/>
        </p:spPr>
        <p:txBody>
          <a:bodyPr wrap="none" rtlCol="0" anchor="t"/>
          <a:lstStyle/>
          <a:p>
            <a:pPr marL="0" indent="0">
              <a:lnSpc>
                <a:spcPts val="3038"/>
              </a:lnSpc>
              <a:buNone/>
            </a:pPr>
            <a:r>
              <a:rPr lang="en-US" sz="2430" b="1" dirty="0">
                <a:solidFill>
                  <a:srgbClr val="FF726D"/>
                </a:solidFill>
                <a:latin typeface="Inconsolata" pitchFamily="34" charset="0"/>
                <a:ea typeface="Inconsolata" pitchFamily="34" charset="-122"/>
                <a:cs typeface="Inconsolata" pitchFamily="34" charset="-120"/>
              </a:rPr>
              <a:t>Core Principles</a:t>
            </a:r>
            <a:endParaRPr lang="en-US" sz="2430" dirty="0"/>
          </a:p>
        </p:txBody>
      </p:sp>
      <p:sp>
        <p:nvSpPr>
          <p:cNvPr id="6" name="Text 4"/>
          <p:cNvSpPr/>
          <p:nvPr/>
        </p:nvSpPr>
        <p:spPr>
          <a:xfrm>
            <a:off x="864037" y="4224218"/>
            <a:ext cx="3898821" cy="1580198"/>
          </a:xfrm>
          <a:prstGeom prst="rect">
            <a:avLst/>
          </a:prstGeom>
          <a:noFill/>
          <a:ln/>
        </p:spPr>
        <p:txBody>
          <a:bodyPr wrap="square" rtlCol="0" anchor="t"/>
          <a:lstStyle/>
          <a:p>
            <a:pPr marL="0" indent="0">
              <a:lnSpc>
                <a:spcPts val="3110"/>
              </a:lnSpc>
              <a:buNone/>
            </a:pPr>
            <a:r>
              <a:rPr lang="en-US" sz="1944" dirty="0">
                <a:solidFill>
                  <a:srgbClr val="DAD1E6"/>
                </a:solidFill>
                <a:latin typeface="Fira Sans" pitchFamily="34" charset="0"/>
                <a:ea typeface="Fira Sans" pitchFamily="34" charset="-122"/>
                <a:cs typeface="Fira Sans" pitchFamily="34" charset="-120"/>
              </a:rPr>
              <a:t>Steganography relies on the concept of hiding information within innocuous media, such as images, audio, or video files.</a:t>
            </a:r>
            <a:endParaRPr lang="en-US" sz="1944" dirty="0"/>
          </a:p>
        </p:txBody>
      </p:sp>
      <p:sp>
        <p:nvSpPr>
          <p:cNvPr id="7" name="Text 5"/>
          <p:cNvSpPr/>
          <p:nvPr/>
        </p:nvSpPr>
        <p:spPr>
          <a:xfrm>
            <a:off x="5372695" y="3591639"/>
            <a:ext cx="3086100" cy="385763"/>
          </a:xfrm>
          <a:prstGeom prst="rect">
            <a:avLst/>
          </a:prstGeom>
          <a:noFill/>
          <a:ln/>
        </p:spPr>
        <p:txBody>
          <a:bodyPr wrap="none" rtlCol="0" anchor="t"/>
          <a:lstStyle/>
          <a:p>
            <a:pPr marL="0" indent="0">
              <a:lnSpc>
                <a:spcPts val="3038"/>
              </a:lnSpc>
              <a:buNone/>
            </a:pPr>
            <a:r>
              <a:rPr lang="en-US" sz="2430" b="1" dirty="0">
                <a:solidFill>
                  <a:srgbClr val="FF726D"/>
                </a:solidFill>
                <a:latin typeface="Inconsolata" pitchFamily="34" charset="0"/>
                <a:ea typeface="Inconsolata" pitchFamily="34" charset="-122"/>
                <a:cs typeface="Inconsolata" pitchFamily="34" charset="-120"/>
              </a:rPr>
              <a:t>Applications</a:t>
            </a:r>
            <a:endParaRPr lang="en-US" sz="2430" dirty="0"/>
          </a:p>
        </p:txBody>
      </p:sp>
      <p:sp>
        <p:nvSpPr>
          <p:cNvPr id="8" name="Text 6"/>
          <p:cNvSpPr/>
          <p:nvPr/>
        </p:nvSpPr>
        <p:spPr>
          <a:xfrm>
            <a:off x="5372695" y="4224218"/>
            <a:ext cx="3898821" cy="1580198"/>
          </a:xfrm>
          <a:prstGeom prst="rect">
            <a:avLst/>
          </a:prstGeom>
          <a:noFill/>
          <a:ln/>
        </p:spPr>
        <p:txBody>
          <a:bodyPr wrap="square" rtlCol="0" anchor="t"/>
          <a:lstStyle/>
          <a:p>
            <a:pPr marL="0" indent="0">
              <a:lnSpc>
                <a:spcPts val="3110"/>
              </a:lnSpc>
              <a:buNone/>
            </a:pPr>
            <a:r>
              <a:rPr lang="en-US" sz="1944" dirty="0">
                <a:solidFill>
                  <a:srgbClr val="DAD1E6"/>
                </a:solidFill>
                <a:latin typeface="Fira Sans" pitchFamily="34" charset="0"/>
                <a:ea typeface="Fira Sans" pitchFamily="34" charset="-122"/>
                <a:cs typeface="Fira Sans" pitchFamily="34" charset="-120"/>
              </a:rPr>
              <a:t>Key applications include secure communications, copyright protection, and covert data storage.</a:t>
            </a:r>
            <a:endParaRPr lang="en-US" sz="1944" dirty="0"/>
          </a:p>
        </p:txBody>
      </p:sp>
      <p:sp>
        <p:nvSpPr>
          <p:cNvPr id="9" name="Text 7"/>
          <p:cNvSpPr/>
          <p:nvPr/>
        </p:nvSpPr>
        <p:spPr>
          <a:xfrm>
            <a:off x="9881354" y="3591639"/>
            <a:ext cx="3086100" cy="385763"/>
          </a:xfrm>
          <a:prstGeom prst="rect">
            <a:avLst/>
          </a:prstGeom>
          <a:noFill/>
          <a:ln/>
        </p:spPr>
        <p:txBody>
          <a:bodyPr wrap="none" rtlCol="0" anchor="t"/>
          <a:lstStyle/>
          <a:p>
            <a:pPr marL="0" indent="0">
              <a:lnSpc>
                <a:spcPts val="3038"/>
              </a:lnSpc>
              <a:buNone/>
            </a:pPr>
            <a:r>
              <a:rPr lang="en-US" sz="2430" b="1" dirty="0">
                <a:solidFill>
                  <a:srgbClr val="FF726D"/>
                </a:solidFill>
                <a:latin typeface="Inconsolata" pitchFamily="34" charset="0"/>
                <a:ea typeface="Inconsolata" pitchFamily="34" charset="-122"/>
                <a:cs typeface="Inconsolata" pitchFamily="34" charset="-120"/>
              </a:rPr>
              <a:t>Challenges</a:t>
            </a:r>
            <a:endParaRPr lang="en-US" sz="2430" dirty="0"/>
          </a:p>
        </p:txBody>
      </p:sp>
      <p:sp>
        <p:nvSpPr>
          <p:cNvPr id="10" name="Text 8"/>
          <p:cNvSpPr/>
          <p:nvPr/>
        </p:nvSpPr>
        <p:spPr>
          <a:xfrm>
            <a:off x="9881354" y="4224218"/>
            <a:ext cx="3898821" cy="1580198"/>
          </a:xfrm>
          <a:prstGeom prst="rect">
            <a:avLst/>
          </a:prstGeom>
          <a:noFill/>
          <a:ln/>
        </p:spPr>
        <p:txBody>
          <a:bodyPr wrap="square" rtlCol="0" anchor="t"/>
          <a:lstStyle/>
          <a:p>
            <a:pPr marL="0" indent="0">
              <a:lnSpc>
                <a:spcPts val="3110"/>
              </a:lnSpc>
              <a:buNone/>
            </a:pPr>
            <a:r>
              <a:rPr lang="en-US" sz="1944" dirty="0">
                <a:solidFill>
                  <a:srgbClr val="DAD1E6"/>
                </a:solidFill>
                <a:latin typeface="Fira Sans" pitchFamily="34" charset="0"/>
                <a:ea typeface="Fira Sans" pitchFamily="34" charset="-122"/>
                <a:cs typeface="Fira Sans" pitchFamily="34" charset="-120"/>
              </a:rPr>
              <a:t>Combating detection and ensuring the integrity of hidden data are critical challenges in steganography.</a:t>
            </a:r>
            <a:endParaRPr lang="en-US" sz="194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324017"/>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0" y="0"/>
            <a:ext cx="5486400" cy="8324017"/>
          </a:xfrm>
          <a:prstGeom prst="rect">
            <a:avLst/>
          </a:prstGeom>
        </p:spPr>
      </p:pic>
      <p:sp>
        <p:nvSpPr>
          <p:cNvPr id="5" name="Text 2"/>
          <p:cNvSpPr/>
          <p:nvPr/>
        </p:nvSpPr>
        <p:spPr>
          <a:xfrm>
            <a:off x="6091238" y="475178"/>
            <a:ext cx="4320540" cy="540068"/>
          </a:xfrm>
          <a:prstGeom prst="rect">
            <a:avLst/>
          </a:prstGeom>
          <a:noFill/>
          <a:ln/>
        </p:spPr>
        <p:txBody>
          <a:bodyPr wrap="none" rtlCol="0" anchor="t"/>
          <a:lstStyle/>
          <a:p>
            <a:pPr marL="0" indent="0">
              <a:lnSpc>
                <a:spcPts val="4253"/>
              </a:lnSpc>
              <a:buNone/>
            </a:pPr>
            <a:r>
              <a:rPr lang="en-US" sz="3402" b="1" dirty="0">
                <a:solidFill>
                  <a:srgbClr val="FF726D"/>
                </a:solidFill>
                <a:latin typeface="Inconsolata" pitchFamily="34" charset="0"/>
                <a:ea typeface="Inconsolata" pitchFamily="34" charset="-122"/>
                <a:cs typeface="Inconsolata" pitchFamily="34" charset="-120"/>
              </a:rPr>
              <a:t>End-User Profiles</a:t>
            </a:r>
            <a:endParaRPr lang="en-US" sz="3402" dirty="0"/>
          </a:p>
        </p:txBody>
      </p:sp>
      <p:pic>
        <p:nvPicPr>
          <p:cNvPr id="6" name="Image 1" descr="preencoded.png"/>
          <p:cNvPicPr>
            <a:picLocks noChangeAspect="1"/>
          </p:cNvPicPr>
          <p:nvPr/>
        </p:nvPicPr>
        <p:blipFill>
          <a:blip r:embed="rId4"/>
          <a:stretch>
            <a:fillRect/>
          </a:stretch>
        </p:blipFill>
        <p:spPr>
          <a:xfrm>
            <a:off x="6091238" y="1274445"/>
            <a:ext cx="431959" cy="431959"/>
          </a:xfrm>
          <a:prstGeom prst="rect">
            <a:avLst/>
          </a:prstGeom>
        </p:spPr>
      </p:pic>
      <p:sp>
        <p:nvSpPr>
          <p:cNvPr id="7" name="Text 3"/>
          <p:cNvSpPr/>
          <p:nvPr/>
        </p:nvSpPr>
        <p:spPr>
          <a:xfrm>
            <a:off x="6091238" y="1879163"/>
            <a:ext cx="2160270" cy="269915"/>
          </a:xfrm>
          <a:prstGeom prst="rect">
            <a:avLst/>
          </a:prstGeom>
          <a:noFill/>
          <a:ln/>
        </p:spPr>
        <p:txBody>
          <a:bodyPr wrap="none" rtlCol="0" anchor="t"/>
          <a:lstStyle/>
          <a:p>
            <a:pPr marL="0" indent="0" algn="l">
              <a:lnSpc>
                <a:spcPts val="2126"/>
              </a:lnSpc>
              <a:buNone/>
            </a:pPr>
            <a:r>
              <a:rPr lang="en-US" sz="1701" b="1" dirty="0">
                <a:solidFill>
                  <a:srgbClr val="DAD1E6"/>
                </a:solidFill>
                <a:latin typeface="Inconsolata" pitchFamily="34" charset="0"/>
                <a:ea typeface="Inconsolata" pitchFamily="34" charset="-122"/>
                <a:cs typeface="Inconsolata" pitchFamily="34" charset="-120"/>
              </a:rPr>
              <a:t>Government Agencies</a:t>
            </a:r>
            <a:endParaRPr lang="en-US" sz="1701" dirty="0"/>
          </a:p>
        </p:txBody>
      </p:sp>
      <p:sp>
        <p:nvSpPr>
          <p:cNvPr id="8" name="Text 4"/>
          <p:cNvSpPr/>
          <p:nvPr/>
        </p:nvSpPr>
        <p:spPr>
          <a:xfrm>
            <a:off x="6091238" y="2252663"/>
            <a:ext cx="7934325" cy="276582"/>
          </a:xfrm>
          <a:prstGeom prst="rect">
            <a:avLst/>
          </a:prstGeom>
          <a:noFill/>
          <a:ln/>
        </p:spPr>
        <p:txBody>
          <a:bodyPr wrap="none" rtlCol="0" anchor="t"/>
          <a:lstStyle/>
          <a:p>
            <a:pPr marL="0" indent="0" algn="l">
              <a:lnSpc>
                <a:spcPts val="2177"/>
              </a:lnSpc>
              <a:buNone/>
            </a:pPr>
            <a:r>
              <a:rPr lang="en-US" sz="1361" dirty="0">
                <a:solidFill>
                  <a:srgbClr val="DAD1E6"/>
                </a:solidFill>
                <a:latin typeface="Fira Sans" pitchFamily="34" charset="0"/>
                <a:ea typeface="Fira Sans" pitchFamily="34" charset="-122"/>
                <a:cs typeface="Fira Sans" pitchFamily="34" charset="-120"/>
              </a:rPr>
              <a:t>Utilize steganography for secure communications and data protection.</a:t>
            </a:r>
            <a:endParaRPr lang="en-US" sz="1361" dirty="0"/>
          </a:p>
        </p:txBody>
      </p:sp>
      <p:pic>
        <p:nvPicPr>
          <p:cNvPr id="9" name="Image 2" descr="preencoded.png"/>
          <p:cNvPicPr>
            <a:picLocks noChangeAspect="1"/>
          </p:cNvPicPr>
          <p:nvPr/>
        </p:nvPicPr>
        <p:blipFill>
          <a:blip r:embed="rId5"/>
          <a:stretch>
            <a:fillRect/>
          </a:stretch>
        </p:blipFill>
        <p:spPr>
          <a:xfrm>
            <a:off x="6091238" y="3047643"/>
            <a:ext cx="431959" cy="431959"/>
          </a:xfrm>
          <a:prstGeom prst="rect">
            <a:avLst/>
          </a:prstGeom>
        </p:spPr>
      </p:pic>
      <p:sp>
        <p:nvSpPr>
          <p:cNvPr id="10" name="Text 5"/>
          <p:cNvSpPr/>
          <p:nvPr/>
        </p:nvSpPr>
        <p:spPr>
          <a:xfrm>
            <a:off x="6091238" y="3652361"/>
            <a:ext cx="2160270" cy="269915"/>
          </a:xfrm>
          <a:prstGeom prst="rect">
            <a:avLst/>
          </a:prstGeom>
          <a:noFill/>
          <a:ln/>
        </p:spPr>
        <p:txBody>
          <a:bodyPr wrap="none" rtlCol="0" anchor="t"/>
          <a:lstStyle/>
          <a:p>
            <a:pPr marL="0" indent="0" algn="l">
              <a:lnSpc>
                <a:spcPts val="2126"/>
              </a:lnSpc>
              <a:buNone/>
            </a:pPr>
            <a:r>
              <a:rPr lang="en-US" sz="1701" b="1" dirty="0">
                <a:solidFill>
                  <a:srgbClr val="DAD1E6"/>
                </a:solidFill>
                <a:latin typeface="Inconsolata" pitchFamily="34" charset="0"/>
                <a:ea typeface="Inconsolata" pitchFamily="34" charset="-122"/>
                <a:cs typeface="Inconsolata" pitchFamily="34" charset="-120"/>
              </a:rPr>
              <a:t>Corporate Entities</a:t>
            </a:r>
            <a:endParaRPr lang="en-US" sz="1701" dirty="0"/>
          </a:p>
        </p:txBody>
      </p:sp>
      <p:sp>
        <p:nvSpPr>
          <p:cNvPr id="11" name="Text 6"/>
          <p:cNvSpPr/>
          <p:nvPr/>
        </p:nvSpPr>
        <p:spPr>
          <a:xfrm>
            <a:off x="6091238" y="4025860"/>
            <a:ext cx="7934325" cy="276582"/>
          </a:xfrm>
          <a:prstGeom prst="rect">
            <a:avLst/>
          </a:prstGeom>
          <a:noFill/>
          <a:ln/>
        </p:spPr>
        <p:txBody>
          <a:bodyPr wrap="none" rtlCol="0" anchor="t"/>
          <a:lstStyle/>
          <a:p>
            <a:pPr marL="0" indent="0" algn="l">
              <a:lnSpc>
                <a:spcPts val="2177"/>
              </a:lnSpc>
              <a:buNone/>
            </a:pPr>
            <a:r>
              <a:rPr lang="en-US" sz="1361" dirty="0">
                <a:solidFill>
                  <a:srgbClr val="DAD1E6"/>
                </a:solidFill>
                <a:latin typeface="Fira Sans" pitchFamily="34" charset="0"/>
                <a:ea typeface="Fira Sans" pitchFamily="34" charset="-122"/>
                <a:cs typeface="Fira Sans" pitchFamily="34" charset="-120"/>
              </a:rPr>
              <a:t>Employ steganography to safeguard intellectual property and sensitive information.</a:t>
            </a:r>
            <a:endParaRPr lang="en-US" sz="1361" dirty="0"/>
          </a:p>
        </p:txBody>
      </p:sp>
      <p:pic>
        <p:nvPicPr>
          <p:cNvPr id="12" name="Image 3" descr="preencoded.png"/>
          <p:cNvPicPr>
            <a:picLocks noChangeAspect="1"/>
          </p:cNvPicPr>
          <p:nvPr/>
        </p:nvPicPr>
        <p:blipFill>
          <a:blip r:embed="rId6"/>
          <a:stretch>
            <a:fillRect/>
          </a:stretch>
        </p:blipFill>
        <p:spPr>
          <a:xfrm>
            <a:off x="6091238" y="4820841"/>
            <a:ext cx="431959" cy="431959"/>
          </a:xfrm>
          <a:prstGeom prst="rect">
            <a:avLst/>
          </a:prstGeom>
        </p:spPr>
      </p:pic>
      <p:sp>
        <p:nvSpPr>
          <p:cNvPr id="13" name="Text 7"/>
          <p:cNvSpPr/>
          <p:nvPr/>
        </p:nvSpPr>
        <p:spPr>
          <a:xfrm>
            <a:off x="6091238" y="5425559"/>
            <a:ext cx="2160270" cy="269915"/>
          </a:xfrm>
          <a:prstGeom prst="rect">
            <a:avLst/>
          </a:prstGeom>
          <a:noFill/>
          <a:ln/>
        </p:spPr>
        <p:txBody>
          <a:bodyPr wrap="none" rtlCol="0" anchor="t"/>
          <a:lstStyle/>
          <a:p>
            <a:pPr marL="0" indent="0" algn="l">
              <a:lnSpc>
                <a:spcPts val="2126"/>
              </a:lnSpc>
              <a:buNone/>
            </a:pPr>
            <a:r>
              <a:rPr lang="en-US" sz="1701" b="1" dirty="0">
                <a:solidFill>
                  <a:srgbClr val="DAD1E6"/>
                </a:solidFill>
                <a:latin typeface="Inconsolata" pitchFamily="34" charset="0"/>
                <a:ea typeface="Inconsolata" pitchFamily="34" charset="-122"/>
                <a:cs typeface="Inconsolata" pitchFamily="34" charset="-120"/>
              </a:rPr>
              <a:t>Individual Users</a:t>
            </a:r>
            <a:endParaRPr lang="en-US" sz="1701" dirty="0"/>
          </a:p>
        </p:txBody>
      </p:sp>
      <p:sp>
        <p:nvSpPr>
          <p:cNvPr id="14" name="Text 8"/>
          <p:cNvSpPr/>
          <p:nvPr/>
        </p:nvSpPr>
        <p:spPr>
          <a:xfrm>
            <a:off x="6091238" y="5799058"/>
            <a:ext cx="7934325" cy="276582"/>
          </a:xfrm>
          <a:prstGeom prst="rect">
            <a:avLst/>
          </a:prstGeom>
          <a:noFill/>
          <a:ln/>
        </p:spPr>
        <p:txBody>
          <a:bodyPr wrap="none" rtlCol="0" anchor="t"/>
          <a:lstStyle/>
          <a:p>
            <a:pPr marL="0" indent="0" algn="l">
              <a:lnSpc>
                <a:spcPts val="2177"/>
              </a:lnSpc>
              <a:buNone/>
            </a:pPr>
            <a:r>
              <a:rPr lang="en-US" sz="1361" dirty="0">
                <a:solidFill>
                  <a:srgbClr val="DAD1E6"/>
                </a:solidFill>
                <a:latin typeface="Fira Sans" pitchFamily="34" charset="0"/>
                <a:ea typeface="Fira Sans" pitchFamily="34" charset="-122"/>
                <a:cs typeface="Fira Sans" pitchFamily="34" charset="-120"/>
              </a:rPr>
              <a:t>Leverage steganography for personal privacy and secure data transmission.</a:t>
            </a:r>
            <a:endParaRPr lang="en-US" sz="1361" dirty="0"/>
          </a:p>
        </p:txBody>
      </p:sp>
      <p:pic>
        <p:nvPicPr>
          <p:cNvPr id="15" name="Image 4" descr="preencoded.png"/>
          <p:cNvPicPr>
            <a:picLocks noChangeAspect="1"/>
          </p:cNvPicPr>
          <p:nvPr/>
        </p:nvPicPr>
        <p:blipFill>
          <a:blip r:embed="rId7"/>
          <a:stretch>
            <a:fillRect/>
          </a:stretch>
        </p:blipFill>
        <p:spPr>
          <a:xfrm>
            <a:off x="6091238" y="6594038"/>
            <a:ext cx="431959" cy="431959"/>
          </a:xfrm>
          <a:prstGeom prst="rect">
            <a:avLst/>
          </a:prstGeom>
        </p:spPr>
      </p:pic>
      <p:sp>
        <p:nvSpPr>
          <p:cNvPr id="16" name="Text 9"/>
          <p:cNvSpPr/>
          <p:nvPr/>
        </p:nvSpPr>
        <p:spPr>
          <a:xfrm>
            <a:off x="6091238" y="7198757"/>
            <a:ext cx="2267783" cy="269915"/>
          </a:xfrm>
          <a:prstGeom prst="rect">
            <a:avLst/>
          </a:prstGeom>
          <a:noFill/>
          <a:ln/>
        </p:spPr>
        <p:txBody>
          <a:bodyPr wrap="none" rtlCol="0" anchor="t"/>
          <a:lstStyle/>
          <a:p>
            <a:pPr marL="0" indent="0" algn="l">
              <a:lnSpc>
                <a:spcPts val="2126"/>
              </a:lnSpc>
              <a:buNone/>
            </a:pPr>
            <a:r>
              <a:rPr lang="en-US" sz="1701" b="1" dirty="0">
                <a:solidFill>
                  <a:srgbClr val="DAD1E6"/>
                </a:solidFill>
                <a:latin typeface="Inconsolata" pitchFamily="34" charset="0"/>
                <a:ea typeface="Inconsolata" pitchFamily="34" charset="-122"/>
                <a:cs typeface="Inconsolata" pitchFamily="34" charset="-120"/>
              </a:rPr>
              <a:t>Military/Intelligence</a:t>
            </a:r>
            <a:endParaRPr lang="en-US" sz="1701" dirty="0"/>
          </a:p>
        </p:txBody>
      </p:sp>
      <p:sp>
        <p:nvSpPr>
          <p:cNvPr id="17" name="Text 10"/>
          <p:cNvSpPr/>
          <p:nvPr/>
        </p:nvSpPr>
        <p:spPr>
          <a:xfrm>
            <a:off x="6091238" y="7572256"/>
            <a:ext cx="7934325" cy="276582"/>
          </a:xfrm>
          <a:prstGeom prst="rect">
            <a:avLst/>
          </a:prstGeom>
          <a:noFill/>
          <a:ln/>
        </p:spPr>
        <p:txBody>
          <a:bodyPr wrap="none" rtlCol="0" anchor="t"/>
          <a:lstStyle/>
          <a:p>
            <a:pPr marL="0" indent="0" algn="l">
              <a:lnSpc>
                <a:spcPts val="2177"/>
              </a:lnSpc>
              <a:buNone/>
            </a:pPr>
            <a:r>
              <a:rPr lang="en-US" sz="1361" dirty="0">
                <a:solidFill>
                  <a:srgbClr val="DAD1E6"/>
                </a:solidFill>
                <a:latin typeface="Fira Sans" pitchFamily="34" charset="0"/>
                <a:ea typeface="Fira Sans" pitchFamily="34" charset="-122"/>
                <a:cs typeface="Fira Sans" pitchFamily="34" charset="-120"/>
              </a:rPr>
              <a:t>Adopt steganography for covert operations and intelligence gathering.</a:t>
            </a:r>
            <a:endParaRPr lang="en-US" sz="136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091238" y="911662"/>
            <a:ext cx="4320540" cy="540068"/>
          </a:xfrm>
          <a:prstGeom prst="rect">
            <a:avLst/>
          </a:prstGeom>
          <a:noFill/>
          <a:ln/>
        </p:spPr>
        <p:txBody>
          <a:bodyPr wrap="none" rtlCol="0" anchor="t"/>
          <a:lstStyle/>
          <a:p>
            <a:pPr marL="0" indent="0">
              <a:lnSpc>
                <a:spcPts val="4253"/>
              </a:lnSpc>
              <a:buNone/>
            </a:pPr>
            <a:r>
              <a:rPr lang="en-US" sz="3402" b="1" dirty="0">
                <a:solidFill>
                  <a:srgbClr val="FF726D"/>
                </a:solidFill>
                <a:latin typeface="Inconsolata" pitchFamily="34" charset="0"/>
                <a:ea typeface="Inconsolata" pitchFamily="34" charset="-122"/>
                <a:cs typeface="Inconsolata" pitchFamily="34" charset="-120"/>
              </a:rPr>
              <a:t>Innovative Solutions</a:t>
            </a:r>
            <a:endParaRPr lang="en-US" sz="3402" dirty="0"/>
          </a:p>
        </p:txBody>
      </p:sp>
      <p:sp>
        <p:nvSpPr>
          <p:cNvPr id="6" name="Shape 3"/>
          <p:cNvSpPr/>
          <p:nvPr/>
        </p:nvSpPr>
        <p:spPr>
          <a:xfrm>
            <a:off x="6091238" y="1710928"/>
            <a:ext cx="7934325" cy="1272183"/>
          </a:xfrm>
          <a:prstGeom prst="roundRect">
            <a:avLst>
              <a:gd name="adj" fmla="val 2445"/>
            </a:avLst>
          </a:prstGeom>
          <a:solidFill>
            <a:srgbClr val="433550"/>
          </a:solidFill>
          <a:ln/>
        </p:spPr>
      </p:sp>
      <p:sp>
        <p:nvSpPr>
          <p:cNvPr id="7" name="Text 4"/>
          <p:cNvSpPr/>
          <p:nvPr/>
        </p:nvSpPr>
        <p:spPr>
          <a:xfrm>
            <a:off x="6263997" y="1883688"/>
            <a:ext cx="2160270" cy="269915"/>
          </a:xfrm>
          <a:prstGeom prst="rect">
            <a:avLst/>
          </a:prstGeom>
          <a:noFill/>
          <a:ln/>
        </p:spPr>
        <p:txBody>
          <a:bodyPr wrap="none" rtlCol="0" anchor="t"/>
          <a:lstStyle/>
          <a:p>
            <a:pPr marL="0" indent="0">
              <a:lnSpc>
                <a:spcPts val="2126"/>
              </a:lnSpc>
              <a:buNone/>
            </a:pPr>
            <a:r>
              <a:rPr lang="en-US" sz="1701" b="1" dirty="0">
                <a:solidFill>
                  <a:srgbClr val="DAD1E6"/>
                </a:solidFill>
                <a:latin typeface="Inconsolata" pitchFamily="34" charset="0"/>
                <a:ea typeface="Inconsolata" pitchFamily="34" charset="-122"/>
                <a:cs typeface="Inconsolata" pitchFamily="34" charset="-120"/>
              </a:rPr>
              <a:t>Enhanced Security</a:t>
            </a:r>
            <a:endParaRPr lang="en-US" sz="1701" dirty="0"/>
          </a:p>
        </p:txBody>
      </p:sp>
      <p:sp>
        <p:nvSpPr>
          <p:cNvPr id="8" name="Text 5"/>
          <p:cNvSpPr/>
          <p:nvPr/>
        </p:nvSpPr>
        <p:spPr>
          <a:xfrm>
            <a:off x="6263997" y="2257187"/>
            <a:ext cx="7588806" cy="553164"/>
          </a:xfrm>
          <a:prstGeom prst="rect">
            <a:avLst/>
          </a:prstGeom>
          <a:noFill/>
          <a:ln/>
        </p:spPr>
        <p:txBody>
          <a:bodyPr wrap="square" rtlCol="0" anchor="t"/>
          <a:lstStyle/>
          <a:p>
            <a:pPr marL="0" indent="0">
              <a:lnSpc>
                <a:spcPts val="2177"/>
              </a:lnSpc>
              <a:buNone/>
            </a:pPr>
            <a:r>
              <a:rPr lang="en-US" sz="1361" dirty="0">
                <a:solidFill>
                  <a:srgbClr val="DAD1E6"/>
                </a:solidFill>
                <a:latin typeface="Fira Sans" pitchFamily="34" charset="0"/>
                <a:ea typeface="Fira Sans" pitchFamily="34" charset="-122"/>
                <a:cs typeface="Fira Sans" pitchFamily="34" charset="-120"/>
              </a:rPr>
              <a:t>Our steganographic techniques incorporate advanced encryption and authentication measures to ensure the confidentiality and integrity of hidden data.</a:t>
            </a:r>
            <a:endParaRPr lang="en-US" sz="1361" dirty="0"/>
          </a:p>
        </p:txBody>
      </p:sp>
      <p:sp>
        <p:nvSpPr>
          <p:cNvPr id="9" name="Shape 6"/>
          <p:cNvSpPr/>
          <p:nvPr/>
        </p:nvSpPr>
        <p:spPr>
          <a:xfrm>
            <a:off x="6091238" y="3155871"/>
            <a:ext cx="7934325" cy="1272183"/>
          </a:xfrm>
          <a:prstGeom prst="roundRect">
            <a:avLst>
              <a:gd name="adj" fmla="val 2445"/>
            </a:avLst>
          </a:prstGeom>
          <a:solidFill>
            <a:srgbClr val="433550"/>
          </a:solidFill>
          <a:ln/>
        </p:spPr>
      </p:sp>
      <p:sp>
        <p:nvSpPr>
          <p:cNvPr id="10" name="Text 7"/>
          <p:cNvSpPr/>
          <p:nvPr/>
        </p:nvSpPr>
        <p:spPr>
          <a:xfrm>
            <a:off x="6263997" y="3328630"/>
            <a:ext cx="2267783" cy="269915"/>
          </a:xfrm>
          <a:prstGeom prst="rect">
            <a:avLst/>
          </a:prstGeom>
          <a:noFill/>
          <a:ln/>
        </p:spPr>
        <p:txBody>
          <a:bodyPr wrap="none" rtlCol="0" anchor="t"/>
          <a:lstStyle/>
          <a:p>
            <a:pPr marL="0" indent="0">
              <a:lnSpc>
                <a:spcPts val="2126"/>
              </a:lnSpc>
              <a:buNone/>
            </a:pPr>
            <a:r>
              <a:rPr lang="en-US" sz="1701" b="1" dirty="0">
                <a:solidFill>
                  <a:srgbClr val="DAD1E6"/>
                </a:solidFill>
                <a:latin typeface="Inconsolata" pitchFamily="34" charset="0"/>
                <a:ea typeface="Inconsolata" pitchFamily="34" charset="-122"/>
                <a:cs typeface="Inconsolata" pitchFamily="34" charset="-120"/>
              </a:rPr>
              <a:t>Customizable Approach</a:t>
            </a:r>
            <a:endParaRPr lang="en-US" sz="1701" dirty="0"/>
          </a:p>
        </p:txBody>
      </p:sp>
      <p:sp>
        <p:nvSpPr>
          <p:cNvPr id="11" name="Text 8"/>
          <p:cNvSpPr/>
          <p:nvPr/>
        </p:nvSpPr>
        <p:spPr>
          <a:xfrm>
            <a:off x="6263997" y="3702129"/>
            <a:ext cx="7588806" cy="553164"/>
          </a:xfrm>
          <a:prstGeom prst="rect">
            <a:avLst/>
          </a:prstGeom>
          <a:noFill/>
          <a:ln/>
        </p:spPr>
        <p:txBody>
          <a:bodyPr wrap="square" rtlCol="0" anchor="t"/>
          <a:lstStyle/>
          <a:p>
            <a:pPr marL="0" indent="0">
              <a:lnSpc>
                <a:spcPts val="2177"/>
              </a:lnSpc>
              <a:buNone/>
            </a:pPr>
            <a:r>
              <a:rPr lang="en-US" sz="1361" dirty="0">
                <a:solidFill>
                  <a:srgbClr val="DAD1E6"/>
                </a:solidFill>
                <a:latin typeface="Fira Sans" pitchFamily="34" charset="0"/>
                <a:ea typeface="Fira Sans" pitchFamily="34" charset="-122"/>
                <a:cs typeface="Fira Sans" pitchFamily="34" charset="-120"/>
              </a:rPr>
              <a:t>We tailor our steganographic solutions to meet the unique requirements of each client, adapting to their specific use cases and constraints.</a:t>
            </a:r>
            <a:endParaRPr lang="en-US" sz="1361" dirty="0"/>
          </a:p>
        </p:txBody>
      </p:sp>
      <p:sp>
        <p:nvSpPr>
          <p:cNvPr id="12" name="Shape 9"/>
          <p:cNvSpPr/>
          <p:nvPr/>
        </p:nvSpPr>
        <p:spPr>
          <a:xfrm>
            <a:off x="6091238" y="4600813"/>
            <a:ext cx="7934325" cy="1272183"/>
          </a:xfrm>
          <a:prstGeom prst="roundRect">
            <a:avLst>
              <a:gd name="adj" fmla="val 2445"/>
            </a:avLst>
          </a:prstGeom>
          <a:solidFill>
            <a:srgbClr val="433550"/>
          </a:solidFill>
          <a:ln/>
        </p:spPr>
      </p:sp>
      <p:sp>
        <p:nvSpPr>
          <p:cNvPr id="13" name="Text 10"/>
          <p:cNvSpPr/>
          <p:nvPr/>
        </p:nvSpPr>
        <p:spPr>
          <a:xfrm>
            <a:off x="6263997" y="4773573"/>
            <a:ext cx="2160270" cy="269915"/>
          </a:xfrm>
          <a:prstGeom prst="rect">
            <a:avLst/>
          </a:prstGeom>
          <a:noFill/>
          <a:ln/>
        </p:spPr>
        <p:txBody>
          <a:bodyPr wrap="none" rtlCol="0" anchor="t"/>
          <a:lstStyle/>
          <a:p>
            <a:pPr marL="0" indent="0">
              <a:lnSpc>
                <a:spcPts val="2126"/>
              </a:lnSpc>
              <a:buNone/>
            </a:pPr>
            <a:r>
              <a:rPr lang="en-US" sz="1701" b="1" dirty="0">
                <a:solidFill>
                  <a:srgbClr val="DAD1E6"/>
                </a:solidFill>
                <a:latin typeface="Inconsolata" pitchFamily="34" charset="0"/>
                <a:ea typeface="Inconsolata" pitchFamily="34" charset="-122"/>
                <a:cs typeface="Inconsolata" pitchFamily="34" charset="-120"/>
              </a:rPr>
              <a:t>Robust Performance</a:t>
            </a:r>
            <a:endParaRPr lang="en-US" sz="1701" dirty="0"/>
          </a:p>
        </p:txBody>
      </p:sp>
      <p:sp>
        <p:nvSpPr>
          <p:cNvPr id="14" name="Text 11"/>
          <p:cNvSpPr/>
          <p:nvPr/>
        </p:nvSpPr>
        <p:spPr>
          <a:xfrm>
            <a:off x="6263997" y="5147072"/>
            <a:ext cx="7588806" cy="553164"/>
          </a:xfrm>
          <a:prstGeom prst="rect">
            <a:avLst/>
          </a:prstGeom>
          <a:noFill/>
          <a:ln/>
        </p:spPr>
        <p:txBody>
          <a:bodyPr wrap="square" rtlCol="0" anchor="t"/>
          <a:lstStyle/>
          <a:p>
            <a:pPr marL="0" indent="0">
              <a:lnSpc>
                <a:spcPts val="2177"/>
              </a:lnSpc>
              <a:buNone/>
            </a:pPr>
            <a:r>
              <a:rPr lang="en-US" sz="1361" dirty="0">
                <a:solidFill>
                  <a:srgbClr val="DAD1E6"/>
                </a:solidFill>
                <a:latin typeface="Fira Sans" pitchFamily="34" charset="0"/>
                <a:ea typeface="Fira Sans" pitchFamily="34" charset="-122"/>
                <a:cs typeface="Fira Sans" pitchFamily="34" charset="-120"/>
              </a:rPr>
              <a:t>Our solutions maintain high-quality output while minimizing the visual/auditory impact of hidden data, ensuring seamless integration with existing systems.</a:t>
            </a:r>
            <a:endParaRPr lang="en-US" sz="1361" dirty="0"/>
          </a:p>
        </p:txBody>
      </p:sp>
      <p:sp>
        <p:nvSpPr>
          <p:cNvPr id="15" name="Shape 12"/>
          <p:cNvSpPr/>
          <p:nvPr/>
        </p:nvSpPr>
        <p:spPr>
          <a:xfrm>
            <a:off x="6091238" y="6045756"/>
            <a:ext cx="7934325" cy="1272183"/>
          </a:xfrm>
          <a:prstGeom prst="roundRect">
            <a:avLst>
              <a:gd name="adj" fmla="val 2445"/>
            </a:avLst>
          </a:prstGeom>
          <a:solidFill>
            <a:srgbClr val="433550"/>
          </a:solidFill>
          <a:ln/>
        </p:spPr>
      </p:sp>
      <p:sp>
        <p:nvSpPr>
          <p:cNvPr id="16" name="Text 13"/>
          <p:cNvSpPr/>
          <p:nvPr/>
        </p:nvSpPr>
        <p:spPr>
          <a:xfrm>
            <a:off x="6263997" y="6218515"/>
            <a:ext cx="2160270" cy="269915"/>
          </a:xfrm>
          <a:prstGeom prst="rect">
            <a:avLst/>
          </a:prstGeom>
          <a:noFill/>
          <a:ln/>
        </p:spPr>
        <p:txBody>
          <a:bodyPr wrap="none" rtlCol="0" anchor="t"/>
          <a:lstStyle/>
          <a:p>
            <a:pPr marL="0" indent="0">
              <a:lnSpc>
                <a:spcPts val="2126"/>
              </a:lnSpc>
              <a:buNone/>
            </a:pPr>
            <a:r>
              <a:rPr lang="en-US" sz="1701" b="1" dirty="0">
                <a:solidFill>
                  <a:srgbClr val="DAD1E6"/>
                </a:solidFill>
                <a:latin typeface="Inconsolata" pitchFamily="34" charset="0"/>
                <a:ea typeface="Inconsolata" pitchFamily="34" charset="-122"/>
                <a:cs typeface="Inconsolata" pitchFamily="34" charset="-120"/>
              </a:rPr>
              <a:t>User-Friendly Design</a:t>
            </a:r>
            <a:endParaRPr lang="en-US" sz="1701" dirty="0"/>
          </a:p>
        </p:txBody>
      </p:sp>
      <p:sp>
        <p:nvSpPr>
          <p:cNvPr id="17" name="Text 14"/>
          <p:cNvSpPr/>
          <p:nvPr/>
        </p:nvSpPr>
        <p:spPr>
          <a:xfrm>
            <a:off x="6263997" y="6592014"/>
            <a:ext cx="7588806" cy="553164"/>
          </a:xfrm>
          <a:prstGeom prst="rect">
            <a:avLst/>
          </a:prstGeom>
          <a:noFill/>
          <a:ln/>
        </p:spPr>
        <p:txBody>
          <a:bodyPr wrap="square" rtlCol="0" anchor="t"/>
          <a:lstStyle/>
          <a:p>
            <a:pPr marL="0" indent="0">
              <a:lnSpc>
                <a:spcPts val="2177"/>
              </a:lnSpc>
              <a:buNone/>
            </a:pPr>
            <a:r>
              <a:rPr lang="en-US" sz="1361" dirty="0">
                <a:solidFill>
                  <a:srgbClr val="DAD1E6"/>
                </a:solidFill>
                <a:latin typeface="Fira Sans" pitchFamily="34" charset="0"/>
                <a:ea typeface="Fira Sans" pitchFamily="34" charset="-122"/>
                <a:cs typeface="Fira Sans" pitchFamily="34" charset="-120"/>
              </a:rPr>
              <a:t>We prioritize intuitive interfaces and simplified workflows, empowering end-users to leverage steganography effectively and efficiently.</a:t>
            </a:r>
            <a:endParaRPr lang="en-US" sz="136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240185" y="1032391"/>
            <a:ext cx="6730127" cy="672941"/>
          </a:xfrm>
          <a:prstGeom prst="rect">
            <a:avLst/>
          </a:prstGeom>
          <a:noFill/>
          <a:ln/>
        </p:spPr>
        <p:txBody>
          <a:bodyPr wrap="none" rtlCol="0" anchor="t"/>
          <a:lstStyle/>
          <a:p>
            <a:pPr marL="0" indent="0">
              <a:lnSpc>
                <a:spcPts val="5300"/>
              </a:lnSpc>
              <a:buNone/>
            </a:pPr>
            <a:r>
              <a:rPr lang="en-US" sz="4240" b="1" dirty="0">
                <a:solidFill>
                  <a:srgbClr val="FF726D"/>
                </a:solidFill>
                <a:latin typeface="Inconsolata" pitchFamily="34" charset="0"/>
                <a:ea typeface="Inconsolata" pitchFamily="34" charset="-122"/>
                <a:cs typeface="Inconsolata" pitchFamily="34" charset="-120"/>
              </a:rPr>
              <a:t>Customized for Your Needs</a:t>
            </a:r>
            <a:endParaRPr lang="en-US" sz="4240" dirty="0"/>
          </a:p>
        </p:txBody>
      </p:sp>
      <p:pic>
        <p:nvPicPr>
          <p:cNvPr id="6" name="Image 1" descr="preencoded.png"/>
          <p:cNvPicPr>
            <a:picLocks noChangeAspect="1"/>
          </p:cNvPicPr>
          <p:nvPr/>
        </p:nvPicPr>
        <p:blipFill>
          <a:blip r:embed="rId4"/>
          <a:stretch>
            <a:fillRect/>
          </a:stretch>
        </p:blipFill>
        <p:spPr>
          <a:xfrm>
            <a:off x="6240185" y="2028349"/>
            <a:ext cx="1076801" cy="1722953"/>
          </a:xfrm>
          <a:prstGeom prst="rect">
            <a:avLst/>
          </a:prstGeom>
        </p:spPr>
      </p:pic>
      <p:sp>
        <p:nvSpPr>
          <p:cNvPr id="7" name="Text 3"/>
          <p:cNvSpPr/>
          <p:nvPr/>
        </p:nvSpPr>
        <p:spPr>
          <a:xfrm>
            <a:off x="7640003" y="2243614"/>
            <a:ext cx="2692122" cy="336471"/>
          </a:xfrm>
          <a:prstGeom prst="rect">
            <a:avLst/>
          </a:prstGeom>
          <a:noFill/>
          <a:ln/>
        </p:spPr>
        <p:txBody>
          <a:bodyPr wrap="none" rtlCol="0" anchor="t"/>
          <a:lstStyle/>
          <a:p>
            <a:pPr marL="0" indent="0" algn="l">
              <a:lnSpc>
                <a:spcPts val="2650"/>
              </a:lnSpc>
              <a:buNone/>
            </a:pPr>
            <a:r>
              <a:rPr lang="en-US" sz="2120" b="1" dirty="0">
                <a:solidFill>
                  <a:srgbClr val="DAD1E6"/>
                </a:solidFill>
                <a:latin typeface="Inconsolata" pitchFamily="34" charset="0"/>
                <a:ea typeface="Inconsolata" pitchFamily="34" charset="-122"/>
                <a:cs typeface="Inconsolata" pitchFamily="34" charset="-120"/>
              </a:rPr>
              <a:t>Assessment</a:t>
            </a:r>
            <a:endParaRPr lang="en-US" sz="2120" dirty="0"/>
          </a:p>
        </p:txBody>
      </p:sp>
      <p:sp>
        <p:nvSpPr>
          <p:cNvPr id="8" name="Text 4"/>
          <p:cNvSpPr/>
          <p:nvPr/>
        </p:nvSpPr>
        <p:spPr>
          <a:xfrm>
            <a:off x="7640003" y="2709267"/>
            <a:ext cx="6236613" cy="689134"/>
          </a:xfrm>
          <a:prstGeom prst="rect">
            <a:avLst/>
          </a:prstGeom>
          <a:noFill/>
          <a:ln/>
        </p:spPr>
        <p:txBody>
          <a:bodyPr wrap="square" rtlCol="0" anchor="t"/>
          <a:lstStyle/>
          <a:p>
            <a:pPr marL="0" indent="0" algn="l">
              <a:lnSpc>
                <a:spcPts val="2713"/>
              </a:lnSpc>
              <a:buNone/>
            </a:pPr>
            <a:r>
              <a:rPr lang="en-US" sz="1696" dirty="0">
                <a:solidFill>
                  <a:srgbClr val="DAD1E6"/>
                </a:solidFill>
                <a:latin typeface="Fira Sans" pitchFamily="34" charset="0"/>
                <a:ea typeface="Fira Sans" pitchFamily="34" charset="-122"/>
                <a:cs typeface="Fira Sans" pitchFamily="34" charset="-120"/>
              </a:rPr>
              <a:t>We begin by thoroughly understanding your specific requirements and constraints.</a:t>
            </a:r>
            <a:endParaRPr lang="en-US" sz="1696" dirty="0"/>
          </a:p>
        </p:txBody>
      </p:sp>
      <p:pic>
        <p:nvPicPr>
          <p:cNvPr id="9" name="Image 2" descr="preencoded.png"/>
          <p:cNvPicPr>
            <a:picLocks noChangeAspect="1"/>
          </p:cNvPicPr>
          <p:nvPr/>
        </p:nvPicPr>
        <p:blipFill>
          <a:blip r:embed="rId5"/>
          <a:stretch>
            <a:fillRect/>
          </a:stretch>
        </p:blipFill>
        <p:spPr>
          <a:xfrm>
            <a:off x="6240185" y="3751302"/>
            <a:ext cx="1076801" cy="1722953"/>
          </a:xfrm>
          <a:prstGeom prst="rect">
            <a:avLst/>
          </a:prstGeom>
        </p:spPr>
      </p:pic>
      <p:sp>
        <p:nvSpPr>
          <p:cNvPr id="10" name="Text 5"/>
          <p:cNvSpPr/>
          <p:nvPr/>
        </p:nvSpPr>
        <p:spPr>
          <a:xfrm>
            <a:off x="7640003" y="3966567"/>
            <a:ext cx="2692122" cy="336471"/>
          </a:xfrm>
          <a:prstGeom prst="rect">
            <a:avLst/>
          </a:prstGeom>
          <a:noFill/>
          <a:ln/>
        </p:spPr>
        <p:txBody>
          <a:bodyPr wrap="none" rtlCol="0" anchor="t"/>
          <a:lstStyle/>
          <a:p>
            <a:pPr marL="0" indent="0" algn="l">
              <a:lnSpc>
                <a:spcPts val="2650"/>
              </a:lnSpc>
              <a:buNone/>
            </a:pPr>
            <a:r>
              <a:rPr lang="en-US" sz="2120" b="1" dirty="0">
                <a:solidFill>
                  <a:srgbClr val="DAD1E6"/>
                </a:solidFill>
                <a:latin typeface="Inconsolata" pitchFamily="34" charset="0"/>
                <a:ea typeface="Inconsolata" pitchFamily="34" charset="-122"/>
                <a:cs typeface="Inconsolata" pitchFamily="34" charset="-120"/>
              </a:rPr>
              <a:t>Tailored Approach</a:t>
            </a:r>
            <a:endParaRPr lang="en-US" sz="2120" dirty="0"/>
          </a:p>
        </p:txBody>
      </p:sp>
      <p:sp>
        <p:nvSpPr>
          <p:cNvPr id="11" name="Text 6"/>
          <p:cNvSpPr/>
          <p:nvPr/>
        </p:nvSpPr>
        <p:spPr>
          <a:xfrm>
            <a:off x="7640003" y="4432221"/>
            <a:ext cx="6236613" cy="689134"/>
          </a:xfrm>
          <a:prstGeom prst="rect">
            <a:avLst/>
          </a:prstGeom>
          <a:noFill/>
          <a:ln/>
        </p:spPr>
        <p:txBody>
          <a:bodyPr wrap="square" rtlCol="0" anchor="t"/>
          <a:lstStyle/>
          <a:p>
            <a:pPr marL="0" indent="0" algn="l">
              <a:lnSpc>
                <a:spcPts val="2713"/>
              </a:lnSpc>
              <a:buNone/>
            </a:pPr>
            <a:r>
              <a:rPr lang="en-US" sz="1696" dirty="0">
                <a:solidFill>
                  <a:srgbClr val="DAD1E6"/>
                </a:solidFill>
                <a:latin typeface="Fira Sans" pitchFamily="34" charset="0"/>
                <a:ea typeface="Fira Sans" pitchFamily="34" charset="-122"/>
                <a:cs typeface="Fira Sans" pitchFamily="34" charset="-120"/>
              </a:rPr>
              <a:t>Our team then develops a customized steganographic solution that addresses your unique needs.</a:t>
            </a:r>
            <a:endParaRPr lang="en-US" sz="1696" dirty="0"/>
          </a:p>
        </p:txBody>
      </p:sp>
      <p:pic>
        <p:nvPicPr>
          <p:cNvPr id="12" name="Image 3" descr="preencoded.png"/>
          <p:cNvPicPr>
            <a:picLocks noChangeAspect="1"/>
          </p:cNvPicPr>
          <p:nvPr/>
        </p:nvPicPr>
        <p:blipFill>
          <a:blip r:embed="rId6"/>
          <a:stretch>
            <a:fillRect/>
          </a:stretch>
        </p:blipFill>
        <p:spPr>
          <a:xfrm>
            <a:off x="6240185" y="5474256"/>
            <a:ext cx="1076801" cy="1722953"/>
          </a:xfrm>
          <a:prstGeom prst="rect">
            <a:avLst/>
          </a:prstGeom>
        </p:spPr>
      </p:pic>
      <p:sp>
        <p:nvSpPr>
          <p:cNvPr id="13" name="Text 7"/>
          <p:cNvSpPr/>
          <p:nvPr/>
        </p:nvSpPr>
        <p:spPr>
          <a:xfrm>
            <a:off x="7640003" y="5689521"/>
            <a:ext cx="2692122" cy="336471"/>
          </a:xfrm>
          <a:prstGeom prst="rect">
            <a:avLst/>
          </a:prstGeom>
          <a:noFill/>
          <a:ln/>
        </p:spPr>
        <p:txBody>
          <a:bodyPr wrap="none" rtlCol="0" anchor="t"/>
          <a:lstStyle/>
          <a:p>
            <a:pPr marL="0" indent="0" algn="l">
              <a:lnSpc>
                <a:spcPts val="2650"/>
              </a:lnSpc>
              <a:buNone/>
            </a:pPr>
            <a:r>
              <a:rPr lang="en-US" sz="2120" b="1" dirty="0">
                <a:solidFill>
                  <a:srgbClr val="DAD1E6"/>
                </a:solidFill>
                <a:latin typeface="Inconsolata" pitchFamily="34" charset="0"/>
                <a:ea typeface="Inconsolata" pitchFamily="34" charset="-122"/>
                <a:cs typeface="Inconsolata" pitchFamily="34" charset="-120"/>
              </a:rPr>
              <a:t>Seamless Integration</a:t>
            </a:r>
            <a:endParaRPr lang="en-US" sz="2120" dirty="0"/>
          </a:p>
        </p:txBody>
      </p:sp>
      <p:sp>
        <p:nvSpPr>
          <p:cNvPr id="14" name="Text 8"/>
          <p:cNvSpPr/>
          <p:nvPr/>
        </p:nvSpPr>
        <p:spPr>
          <a:xfrm>
            <a:off x="7640003" y="6155174"/>
            <a:ext cx="6236613" cy="689134"/>
          </a:xfrm>
          <a:prstGeom prst="rect">
            <a:avLst/>
          </a:prstGeom>
          <a:noFill/>
          <a:ln/>
        </p:spPr>
        <p:txBody>
          <a:bodyPr wrap="square" rtlCol="0" anchor="t"/>
          <a:lstStyle/>
          <a:p>
            <a:pPr marL="0" indent="0" algn="l">
              <a:lnSpc>
                <a:spcPts val="2713"/>
              </a:lnSpc>
              <a:buNone/>
            </a:pPr>
            <a:r>
              <a:rPr lang="en-US" sz="1696" dirty="0">
                <a:solidFill>
                  <a:srgbClr val="DAD1E6"/>
                </a:solidFill>
                <a:latin typeface="Fira Sans" pitchFamily="34" charset="0"/>
                <a:ea typeface="Fira Sans" pitchFamily="34" charset="-122"/>
                <a:cs typeface="Fira Sans" pitchFamily="34" charset="-120"/>
              </a:rPr>
              <a:t>The solution is seamlessly integrated into your existing systems and workflows.</a:t>
            </a:r>
            <a:endParaRPr lang="en-US" sz="1696"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16479" y="1500307"/>
            <a:ext cx="4500920" cy="562570"/>
          </a:xfrm>
          <a:prstGeom prst="rect">
            <a:avLst/>
          </a:prstGeom>
          <a:noFill/>
          <a:ln/>
        </p:spPr>
        <p:txBody>
          <a:bodyPr wrap="none" rtlCol="0" anchor="t"/>
          <a:lstStyle/>
          <a:p>
            <a:pPr marL="0" indent="0">
              <a:lnSpc>
                <a:spcPts val="4430"/>
              </a:lnSpc>
              <a:buNone/>
            </a:pPr>
            <a:r>
              <a:rPr lang="en-US" sz="3544" b="1" dirty="0">
                <a:solidFill>
                  <a:srgbClr val="FF726D"/>
                </a:solidFill>
                <a:latin typeface="Inconsolata" pitchFamily="34" charset="0"/>
                <a:ea typeface="Inconsolata" pitchFamily="34" charset="-122"/>
                <a:cs typeface="Inconsolata" pitchFamily="34" charset="-120"/>
              </a:rPr>
              <a:t>Technical Modeling</a:t>
            </a:r>
            <a:endParaRPr lang="en-US" sz="3544" dirty="0"/>
          </a:p>
        </p:txBody>
      </p:sp>
      <p:sp>
        <p:nvSpPr>
          <p:cNvPr id="6" name="Shape 3"/>
          <p:cNvSpPr/>
          <p:nvPr/>
        </p:nvSpPr>
        <p:spPr>
          <a:xfrm>
            <a:off x="6116479" y="2332911"/>
            <a:ext cx="7883842" cy="4396264"/>
          </a:xfrm>
          <a:prstGeom prst="roundRect">
            <a:avLst>
              <a:gd name="adj" fmla="val 737"/>
            </a:avLst>
          </a:prstGeom>
          <a:noFill/>
          <a:ln w="7620">
            <a:solidFill>
              <a:srgbClr val="FFFFFF">
                <a:alpha val="24000"/>
              </a:srgbClr>
            </a:solidFill>
            <a:prstDash val="solid"/>
          </a:ln>
        </p:spPr>
      </p:sp>
      <p:sp>
        <p:nvSpPr>
          <p:cNvPr id="7" name="Shape 4"/>
          <p:cNvSpPr/>
          <p:nvPr/>
        </p:nvSpPr>
        <p:spPr>
          <a:xfrm>
            <a:off x="6124099" y="2340531"/>
            <a:ext cx="7868603" cy="1095256"/>
          </a:xfrm>
          <a:prstGeom prst="rect">
            <a:avLst/>
          </a:prstGeom>
          <a:solidFill>
            <a:srgbClr val="FFFFFF">
              <a:alpha val="4000"/>
            </a:srgbClr>
          </a:solidFill>
          <a:ln/>
        </p:spPr>
      </p:sp>
      <p:sp>
        <p:nvSpPr>
          <p:cNvPr id="8" name="Text 5"/>
          <p:cNvSpPr/>
          <p:nvPr/>
        </p:nvSpPr>
        <p:spPr>
          <a:xfrm>
            <a:off x="6304121" y="2456140"/>
            <a:ext cx="3570446" cy="288012"/>
          </a:xfrm>
          <a:prstGeom prst="rect">
            <a:avLst/>
          </a:prstGeom>
          <a:noFill/>
          <a:ln/>
        </p:spPr>
        <p:txBody>
          <a:bodyPr wrap="none" rtlCol="0" anchor="t"/>
          <a:lstStyle/>
          <a:p>
            <a:pPr marL="0" indent="0">
              <a:lnSpc>
                <a:spcPts val="2268"/>
              </a:lnSpc>
              <a:buNone/>
            </a:pPr>
            <a:r>
              <a:rPr lang="en-US" sz="1418" dirty="0">
                <a:solidFill>
                  <a:srgbClr val="DAD1E6"/>
                </a:solidFill>
                <a:latin typeface="Fira Sans" pitchFamily="34" charset="0"/>
                <a:ea typeface="Fira Sans" pitchFamily="34" charset="-122"/>
                <a:cs typeface="Fira Sans" pitchFamily="34" charset="-120"/>
              </a:rPr>
              <a:t>Embedding Techniques</a:t>
            </a:r>
            <a:endParaRPr lang="en-US" sz="1418" dirty="0"/>
          </a:p>
        </p:txBody>
      </p:sp>
      <p:sp>
        <p:nvSpPr>
          <p:cNvPr id="9" name="Text 6"/>
          <p:cNvSpPr/>
          <p:nvPr/>
        </p:nvSpPr>
        <p:spPr>
          <a:xfrm>
            <a:off x="10242233" y="2456140"/>
            <a:ext cx="3570446" cy="864037"/>
          </a:xfrm>
          <a:prstGeom prst="rect">
            <a:avLst/>
          </a:prstGeom>
          <a:noFill/>
          <a:ln/>
        </p:spPr>
        <p:txBody>
          <a:bodyPr wrap="square" rtlCol="0" anchor="t"/>
          <a:lstStyle/>
          <a:p>
            <a:pPr marL="0" indent="0">
              <a:lnSpc>
                <a:spcPts val="2268"/>
              </a:lnSpc>
              <a:buNone/>
            </a:pPr>
            <a:r>
              <a:rPr lang="en-US" sz="1418" dirty="0">
                <a:solidFill>
                  <a:srgbClr val="DAD1E6"/>
                </a:solidFill>
                <a:latin typeface="Fira Sans" pitchFamily="34" charset="0"/>
                <a:ea typeface="Fira Sans" pitchFamily="34" charset="-122"/>
                <a:cs typeface="Fira Sans" pitchFamily="34" charset="-120"/>
              </a:rPr>
              <a:t>Leveraging the least significant bits of digital media to conceal data without compromising quality.</a:t>
            </a:r>
            <a:endParaRPr lang="en-US" sz="1418" dirty="0"/>
          </a:p>
        </p:txBody>
      </p:sp>
      <p:sp>
        <p:nvSpPr>
          <p:cNvPr id="10" name="Shape 7"/>
          <p:cNvSpPr/>
          <p:nvPr/>
        </p:nvSpPr>
        <p:spPr>
          <a:xfrm>
            <a:off x="6124099" y="3435787"/>
            <a:ext cx="7868603" cy="1095256"/>
          </a:xfrm>
          <a:prstGeom prst="rect">
            <a:avLst/>
          </a:prstGeom>
          <a:solidFill>
            <a:srgbClr val="000000">
              <a:alpha val="4000"/>
            </a:srgbClr>
          </a:solidFill>
          <a:ln/>
        </p:spPr>
      </p:sp>
      <p:sp>
        <p:nvSpPr>
          <p:cNvPr id="11" name="Text 8"/>
          <p:cNvSpPr/>
          <p:nvPr/>
        </p:nvSpPr>
        <p:spPr>
          <a:xfrm>
            <a:off x="6304121" y="3551396"/>
            <a:ext cx="3570446" cy="288012"/>
          </a:xfrm>
          <a:prstGeom prst="rect">
            <a:avLst/>
          </a:prstGeom>
          <a:noFill/>
          <a:ln/>
        </p:spPr>
        <p:txBody>
          <a:bodyPr wrap="none" rtlCol="0" anchor="t"/>
          <a:lstStyle/>
          <a:p>
            <a:pPr marL="0" indent="0">
              <a:lnSpc>
                <a:spcPts val="2268"/>
              </a:lnSpc>
              <a:buNone/>
            </a:pPr>
            <a:r>
              <a:rPr lang="en-US" sz="1418" dirty="0">
                <a:solidFill>
                  <a:srgbClr val="DAD1E6"/>
                </a:solidFill>
                <a:latin typeface="Fira Sans" pitchFamily="34" charset="0"/>
                <a:ea typeface="Fira Sans" pitchFamily="34" charset="-122"/>
                <a:cs typeface="Fira Sans" pitchFamily="34" charset="-120"/>
              </a:rPr>
              <a:t>Algorithmic Complexity</a:t>
            </a:r>
            <a:endParaRPr lang="en-US" sz="1418" dirty="0"/>
          </a:p>
        </p:txBody>
      </p:sp>
      <p:sp>
        <p:nvSpPr>
          <p:cNvPr id="12" name="Text 9"/>
          <p:cNvSpPr/>
          <p:nvPr/>
        </p:nvSpPr>
        <p:spPr>
          <a:xfrm>
            <a:off x="10242233" y="3551396"/>
            <a:ext cx="3570446" cy="864037"/>
          </a:xfrm>
          <a:prstGeom prst="rect">
            <a:avLst/>
          </a:prstGeom>
          <a:noFill/>
          <a:ln/>
        </p:spPr>
        <p:txBody>
          <a:bodyPr wrap="square" rtlCol="0" anchor="t"/>
          <a:lstStyle/>
          <a:p>
            <a:pPr marL="0" indent="0">
              <a:lnSpc>
                <a:spcPts val="2268"/>
              </a:lnSpc>
              <a:buNone/>
            </a:pPr>
            <a:r>
              <a:rPr lang="en-US" sz="1418" dirty="0">
                <a:solidFill>
                  <a:srgbClr val="DAD1E6"/>
                </a:solidFill>
                <a:latin typeface="Fira Sans" pitchFamily="34" charset="0"/>
                <a:ea typeface="Fira Sans" pitchFamily="34" charset="-122"/>
                <a:cs typeface="Fira Sans" pitchFamily="34" charset="-120"/>
              </a:rPr>
              <a:t>Implementing robust, high-entropy algorithms to enhance the security and detectability of hidden information.</a:t>
            </a:r>
            <a:endParaRPr lang="en-US" sz="1418" dirty="0"/>
          </a:p>
        </p:txBody>
      </p:sp>
      <p:sp>
        <p:nvSpPr>
          <p:cNvPr id="13" name="Shape 10"/>
          <p:cNvSpPr/>
          <p:nvPr/>
        </p:nvSpPr>
        <p:spPr>
          <a:xfrm>
            <a:off x="6124099" y="4531043"/>
            <a:ext cx="7868603" cy="1095256"/>
          </a:xfrm>
          <a:prstGeom prst="rect">
            <a:avLst/>
          </a:prstGeom>
          <a:solidFill>
            <a:srgbClr val="FFFFFF">
              <a:alpha val="4000"/>
            </a:srgbClr>
          </a:solidFill>
          <a:ln/>
        </p:spPr>
      </p:sp>
      <p:sp>
        <p:nvSpPr>
          <p:cNvPr id="14" name="Text 11"/>
          <p:cNvSpPr/>
          <p:nvPr/>
        </p:nvSpPr>
        <p:spPr>
          <a:xfrm>
            <a:off x="6304121" y="4646652"/>
            <a:ext cx="3570446" cy="288012"/>
          </a:xfrm>
          <a:prstGeom prst="rect">
            <a:avLst/>
          </a:prstGeom>
          <a:noFill/>
          <a:ln/>
        </p:spPr>
        <p:txBody>
          <a:bodyPr wrap="none" rtlCol="0" anchor="t"/>
          <a:lstStyle/>
          <a:p>
            <a:pPr marL="0" indent="0">
              <a:lnSpc>
                <a:spcPts val="2268"/>
              </a:lnSpc>
              <a:buNone/>
            </a:pPr>
            <a:r>
              <a:rPr lang="en-US" sz="1418" dirty="0">
                <a:solidFill>
                  <a:srgbClr val="DAD1E6"/>
                </a:solidFill>
                <a:latin typeface="Fira Sans" pitchFamily="34" charset="0"/>
                <a:ea typeface="Fira Sans" pitchFamily="34" charset="-122"/>
                <a:cs typeface="Fira Sans" pitchFamily="34" charset="-120"/>
              </a:rPr>
              <a:t>Payload Capacity</a:t>
            </a:r>
            <a:endParaRPr lang="en-US" sz="1418" dirty="0"/>
          </a:p>
        </p:txBody>
      </p:sp>
      <p:sp>
        <p:nvSpPr>
          <p:cNvPr id="15" name="Text 12"/>
          <p:cNvSpPr/>
          <p:nvPr/>
        </p:nvSpPr>
        <p:spPr>
          <a:xfrm>
            <a:off x="10242233" y="4646652"/>
            <a:ext cx="3570446" cy="864037"/>
          </a:xfrm>
          <a:prstGeom prst="rect">
            <a:avLst/>
          </a:prstGeom>
          <a:noFill/>
          <a:ln/>
        </p:spPr>
        <p:txBody>
          <a:bodyPr wrap="square" rtlCol="0" anchor="t"/>
          <a:lstStyle/>
          <a:p>
            <a:pPr marL="0" indent="0">
              <a:lnSpc>
                <a:spcPts val="2268"/>
              </a:lnSpc>
              <a:buNone/>
            </a:pPr>
            <a:r>
              <a:rPr lang="en-US" sz="1418" dirty="0">
                <a:solidFill>
                  <a:srgbClr val="DAD1E6"/>
                </a:solidFill>
                <a:latin typeface="Fira Sans" pitchFamily="34" charset="0"/>
                <a:ea typeface="Fira Sans" pitchFamily="34" charset="-122"/>
                <a:cs typeface="Fira Sans" pitchFamily="34" charset="-120"/>
              </a:rPr>
              <a:t>Optimizing the amount of data that can be concealed within a given medium, while maintaining imperceptibility.</a:t>
            </a:r>
            <a:endParaRPr lang="en-US" sz="1418" dirty="0"/>
          </a:p>
        </p:txBody>
      </p:sp>
      <p:sp>
        <p:nvSpPr>
          <p:cNvPr id="16" name="Shape 13"/>
          <p:cNvSpPr/>
          <p:nvPr/>
        </p:nvSpPr>
        <p:spPr>
          <a:xfrm>
            <a:off x="6124099" y="5626298"/>
            <a:ext cx="7868603" cy="1095256"/>
          </a:xfrm>
          <a:prstGeom prst="rect">
            <a:avLst/>
          </a:prstGeom>
          <a:solidFill>
            <a:srgbClr val="000000">
              <a:alpha val="4000"/>
            </a:srgbClr>
          </a:solidFill>
          <a:ln/>
        </p:spPr>
      </p:sp>
      <p:sp>
        <p:nvSpPr>
          <p:cNvPr id="17" name="Text 14"/>
          <p:cNvSpPr/>
          <p:nvPr/>
        </p:nvSpPr>
        <p:spPr>
          <a:xfrm>
            <a:off x="6304121" y="5741908"/>
            <a:ext cx="3570446" cy="288012"/>
          </a:xfrm>
          <a:prstGeom prst="rect">
            <a:avLst/>
          </a:prstGeom>
          <a:noFill/>
          <a:ln/>
        </p:spPr>
        <p:txBody>
          <a:bodyPr wrap="none" rtlCol="0" anchor="t"/>
          <a:lstStyle/>
          <a:p>
            <a:pPr marL="0" indent="0">
              <a:lnSpc>
                <a:spcPts val="2268"/>
              </a:lnSpc>
              <a:buNone/>
            </a:pPr>
            <a:r>
              <a:rPr lang="en-US" sz="1418" dirty="0">
                <a:solidFill>
                  <a:srgbClr val="DAD1E6"/>
                </a:solidFill>
                <a:latin typeface="Fira Sans" pitchFamily="34" charset="0"/>
                <a:ea typeface="Fira Sans" pitchFamily="34" charset="-122"/>
                <a:cs typeface="Fira Sans" pitchFamily="34" charset="-120"/>
              </a:rPr>
              <a:t>Steganographic Attacks</a:t>
            </a:r>
            <a:endParaRPr lang="en-US" sz="1418" dirty="0"/>
          </a:p>
        </p:txBody>
      </p:sp>
      <p:sp>
        <p:nvSpPr>
          <p:cNvPr id="18" name="Text 15"/>
          <p:cNvSpPr/>
          <p:nvPr/>
        </p:nvSpPr>
        <p:spPr>
          <a:xfrm>
            <a:off x="10242233" y="5741908"/>
            <a:ext cx="3570446" cy="864037"/>
          </a:xfrm>
          <a:prstGeom prst="rect">
            <a:avLst/>
          </a:prstGeom>
          <a:noFill/>
          <a:ln/>
        </p:spPr>
        <p:txBody>
          <a:bodyPr wrap="square" rtlCol="0" anchor="t"/>
          <a:lstStyle/>
          <a:p>
            <a:pPr marL="0" indent="0">
              <a:lnSpc>
                <a:spcPts val="2268"/>
              </a:lnSpc>
              <a:buNone/>
            </a:pPr>
            <a:r>
              <a:rPr lang="en-US" sz="1418" dirty="0">
                <a:solidFill>
                  <a:srgbClr val="DAD1E6"/>
                </a:solidFill>
                <a:latin typeface="Fira Sans" pitchFamily="34" charset="0"/>
                <a:ea typeface="Fira Sans" pitchFamily="34" charset="-122"/>
                <a:cs typeface="Fira Sans" pitchFamily="34" charset="-120"/>
              </a:rPr>
              <a:t>Developing detection and extraction countermeasures to safeguard against various steganographic attacks.</a:t>
            </a:r>
            <a:endParaRPr lang="en-US" sz="1418"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0" y="0"/>
            <a:ext cx="14630400" cy="2258020"/>
          </a:xfrm>
          <a:prstGeom prst="rect">
            <a:avLst/>
          </a:prstGeom>
        </p:spPr>
      </p:pic>
      <p:sp>
        <p:nvSpPr>
          <p:cNvPr id="5" name="Text 2"/>
          <p:cNvSpPr/>
          <p:nvPr/>
        </p:nvSpPr>
        <p:spPr>
          <a:xfrm>
            <a:off x="2381250" y="2755702"/>
            <a:ext cx="4516160" cy="564475"/>
          </a:xfrm>
          <a:prstGeom prst="rect">
            <a:avLst/>
          </a:prstGeom>
          <a:noFill/>
          <a:ln/>
        </p:spPr>
        <p:txBody>
          <a:bodyPr wrap="none" rtlCol="0" anchor="t"/>
          <a:lstStyle/>
          <a:p>
            <a:pPr marL="0" indent="0">
              <a:lnSpc>
                <a:spcPts val="4445"/>
              </a:lnSpc>
              <a:buNone/>
            </a:pPr>
            <a:r>
              <a:rPr lang="en-US" sz="3556" b="1" dirty="0">
                <a:solidFill>
                  <a:srgbClr val="FF726D"/>
                </a:solidFill>
                <a:latin typeface="Inconsolata" pitchFamily="34" charset="0"/>
                <a:ea typeface="Inconsolata" pitchFamily="34" charset="-122"/>
                <a:cs typeface="Inconsolata" pitchFamily="34" charset="-120"/>
              </a:rPr>
              <a:t>Measurable Results</a:t>
            </a:r>
            <a:endParaRPr lang="en-US" sz="3556" dirty="0"/>
          </a:p>
        </p:txBody>
      </p:sp>
      <p:sp>
        <p:nvSpPr>
          <p:cNvPr id="6" name="Shape 3"/>
          <p:cNvSpPr/>
          <p:nvPr/>
        </p:nvSpPr>
        <p:spPr>
          <a:xfrm>
            <a:off x="2381250" y="5661422"/>
            <a:ext cx="9867900" cy="22503"/>
          </a:xfrm>
          <a:prstGeom prst="roundRect">
            <a:avLst>
              <a:gd name="adj" fmla="val 144501"/>
            </a:avLst>
          </a:prstGeom>
          <a:solidFill>
            <a:srgbClr val="5C4E69"/>
          </a:solidFill>
          <a:ln/>
        </p:spPr>
      </p:sp>
      <p:sp>
        <p:nvSpPr>
          <p:cNvPr id="7" name="Shape 4"/>
          <p:cNvSpPr/>
          <p:nvPr/>
        </p:nvSpPr>
        <p:spPr>
          <a:xfrm>
            <a:off x="4791730" y="5029260"/>
            <a:ext cx="22503" cy="632222"/>
          </a:xfrm>
          <a:prstGeom prst="roundRect">
            <a:avLst>
              <a:gd name="adj" fmla="val 144501"/>
            </a:avLst>
          </a:prstGeom>
          <a:solidFill>
            <a:srgbClr val="5C4E69"/>
          </a:solidFill>
          <a:ln/>
        </p:spPr>
      </p:sp>
      <p:sp>
        <p:nvSpPr>
          <p:cNvPr id="8" name="Shape 5"/>
          <p:cNvSpPr/>
          <p:nvPr/>
        </p:nvSpPr>
        <p:spPr>
          <a:xfrm>
            <a:off x="4599861" y="5458242"/>
            <a:ext cx="406360" cy="406360"/>
          </a:xfrm>
          <a:prstGeom prst="roundRect">
            <a:avLst>
              <a:gd name="adj" fmla="val 8002"/>
            </a:avLst>
          </a:prstGeom>
          <a:solidFill>
            <a:srgbClr val="433550"/>
          </a:solidFill>
          <a:ln/>
        </p:spPr>
      </p:sp>
      <p:sp>
        <p:nvSpPr>
          <p:cNvPr id="9" name="Text 6"/>
          <p:cNvSpPr/>
          <p:nvPr/>
        </p:nvSpPr>
        <p:spPr>
          <a:xfrm>
            <a:off x="4735235" y="5525869"/>
            <a:ext cx="135493" cy="270986"/>
          </a:xfrm>
          <a:prstGeom prst="rect">
            <a:avLst/>
          </a:prstGeom>
          <a:noFill/>
          <a:ln/>
        </p:spPr>
        <p:txBody>
          <a:bodyPr wrap="none" rtlCol="0" anchor="t"/>
          <a:lstStyle/>
          <a:p>
            <a:pPr marL="0" indent="0" algn="ctr">
              <a:lnSpc>
                <a:spcPts val="2134"/>
              </a:lnSpc>
              <a:buNone/>
            </a:pPr>
            <a:r>
              <a:rPr lang="en-US" sz="2134" b="1" dirty="0">
                <a:solidFill>
                  <a:srgbClr val="DAD1E6"/>
                </a:solidFill>
                <a:latin typeface="Inconsolata" pitchFamily="34" charset="0"/>
                <a:ea typeface="Inconsolata" pitchFamily="34" charset="-122"/>
                <a:cs typeface="Inconsolata" pitchFamily="34" charset="-120"/>
              </a:rPr>
              <a:t>1</a:t>
            </a:r>
            <a:endParaRPr lang="en-US" sz="2134" dirty="0"/>
          </a:p>
        </p:txBody>
      </p:sp>
      <p:sp>
        <p:nvSpPr>
          <p:cNvPr id="10" name="Text 7"/>
          <p:cNvSpPr/>
          <p:nvPr/>
        </p:nvSpPr>
        <p:spPr>
          <a:xfrm>
            <a:off x="3674031" y="3591044"/>
            <a:ext cx="2258020" cy="282297"/>
          </a:xfrm>
          <a:prstGeom prst="rect">
            <a:avLst/>
          </a:prstGeom>
          <a:noFill/>
          <a:ln/>
        </p:spPr>
        <p:txBody>
          <a:bodyPr wrap="none" rtlCol="0" anchor="t"/>
          <a:lstStyle/>
          <a:p>
            <a:pPr marL="0" indent="0" algn="ctr">
              <a:lnSpc>
                <a:spcPts val="2223"/>
              </a:lnSpc>
              <a:buNone/>
            </a:pPr>
            <a:r>
              <a:rPr lang="en-US" sz="1778" b="1" dirty="0">
                <a:solidFill>
                  <a:srgbClr val="DAD1E6"/>
                </a:solidFill>
                <a:latin typeface="Inconsolata" pitchFamily="34" charset="0"/>
                <a:ea typeface="Inconsolata" pitchFamily="34" charset="-122"/>
                <a:cs typeface="Inconsolata" pitchFamily="34" charset="-120"/>
              </a:rPr>
              <a:t>Increased Security</a:t>
            </a:r>
            <a:endParaRPr lang="en-US" sz="1778" dirty="0"/>
          </a:p>
        </p:txBody>
      </p:sp>
      <p:sp>
        <p:nvSpPr>
          <p:cNvPr id="11" name="Text 8"/>
          <p:cNvSpPr/>
          <p:nvPr/>
        </p:nvSpPr>
        <p:spPr>
          <a:xfrm>
            <a:off x="2561868" y="3981688"/>
            <a:ext cx="4482346" cy="866894"/>
          </a:xfrm>
          <a:prstGeom prst="rect">
            <a:avLst/>
          </a:prstGeom>
          <a:noFill/>
          <a:ln/>
        </p:spPr>
        <p:txBody>
          <a:bodyPr wrap="square" rtlCol="0" anchor="t"/>
          <a:lstStyle/>
          <a:p>
            <a:pPr marL="0" indent="0" algn="ctr">
              <a:lnSpc>
                <a:spcPts val="2276"/>
              </a:lnSpc>
              <a:buNone/>
            </a:pPr>
            <a:r>
              <a:rPr lang="en-US" sz="1422" dirty="0">
                <a:solidFill>
                  <a:srgbClr val="DAD1E6"/>
                </a:solidFill>
                <a:latin typeface="Fira Sans" pitchFamily="34" charset="0"/>
                <a:ea typeface="Fira Sans" pitchFamily="34" charset="-122"/>
                <a:cs typeface="Fira Sans" pitchFamily="34" charset="-120"/>
              </a:rPr>
              <a:t>Our steganographic solutions have demonstrated a significant reduction in the risk of unauthorized data access and interception.</a:t>
            </a:r>
            <a:endParaRPr lang="en-US" sz="1422" dirty="0"/>
          </a:p>
        </p:txBody>
      </p:sp>
      <p:sp>
        <p:nvSpPr>
          <p:cNvPr id="12" name="Shape 9"/>
          <p:cNvSpPr/>
          <p:nvPr/>
        </p:nvSpPr>
        <p:spPr>
          <a:xfrm>
            <a:off x="7303830" y="5661362"/>
            <a:ext cx="22503" cy="632222"/>
          </a:xfrm>
          <a:prstGeom prst="roundRect">
            <a:avLst>
              <a:gd name="adj" fmla="val 144501"/>
            </a:avLst>
          </a:prstGeom>
          <a:solidFill>
            <a:srgbClr val="5C4E69"/>
          </a:solidFill>
          <a:ln/>
        </p:spPr>
      </p:sp>
      <p:sp>
        <p:nvSpPr>
          <p:cNvPr id="13" name="Shape 10"/>
          <p:cNvSpPr/>
          <p:nvPr/>
        </p:nvSpPr>
        <p:spPr>
          <a:xfrm>
            <a:off x="7111960" y="5458242"/>
            <a:ext cx="406360" cy="406360"/>
          </a:xfrm>
          <a:prstGeom prst="roundRect">
            <a:avLst>
              <a:gd name="adj" fmla="val 8002"/>
            </a:avLst>
          </a:prstGeom>
          <a:solidFill>
            <a:srgbClr val="433550"/>
          </a:solidFill>
          <a:ln/>
        </p:spPr>
      </p:sp>
      <p:sp>
        <p:nvSpPr>
          <p:cNvPr id="14" name="Text 11"/>
          <p:cNvSpPr/>
          <p:nvPr/>
        </p:nvSpPr>
        <p:spPr>
          <a:xfrm>
            <a:off x="7247334" y="5525869"/>
            <a:ext cx="135493" cy="270986"/>
          </a:xfrm>
          <a:prstGeom prst="rect">
            <a:avLst/>
          </a:prstGeom>
          <a:noFill/>
          <a:ln/>
        </p:spPr>
        <p:txBody>
          <a:bodyPr wrap="none" rtlCol="0" anchor="t"/>
          <a:lstStyle/>
          <a:p>
            <a:pPr marL="0" indent="0" algn="ctr">
              <a:lnSpc>
                <a:spcPts val="2134"/>
              </a:lnSpc>
              <a:buNone/>
            </a:pPr>
            <a:r>
              <a:rPr lang="en-US" sz="2134" b="1" dirty="0">
                <a:solidFill>
                  <a:srgbClr val="DAD1E6"/>
                </a:solidFill>
                <a:latin typeface="Inconsolata" pitchFamily="34" charset="0"/>
                <a:ea typeface="Inconsolata" pitchFamily="34" charset="-122"/>
                <a:cs typeface="Inconsolata" pitchFamily="34" charset="-120"/>
              </a:rPr>
              <a:t>2</a:t>
            </a:r>
            <a:endParaRPr lang="en-US" sz="2134" dirty="0"/>
          </a:p>
        </p:txBody>
      </p:sp>
      <p:sp>
        <p:nvSpPr>
          <p:cNvPr id="15" name="Text 12"/>
          <p:cNvSpPr/>
          <p:nvPr/>
        </p:nvSpPr>
        <p:spPr>
          <a:xfrm>
            <a:off x="6186130" y="6474262"/>
            <a:ext cx="2258020" cy="282297"/>
          </a:xfrm>
          <a:prstGeom prst="rect">
            <a:avLst/>
          </a:prstGeom>
          <a:noFill/>
          <a:ln/>
        </p:spPr>
        <p:txBody>
          <a:bodyPr wrap="none" rtlCol="0" anchor="t"/>
          <a:lstStyle/>
          <a:p>
            <a:pPr marL="0" indent="0" algn="ctr">
              <a:lnSpc>
                <a:spcPts val="2223"/>
              </a:lnSpc>
              <a:buNone/>
            </a:pPr>
            <a:r>
              <a:rPr lang="en-US" sz="1778" b="1" dirty="0">
                <a:solidFill>
                  <a:srgbClr val="DAD1E6"/>
                </a:solidFill>
                <a:latin typeface="Inconsolata" pitchFamily="34" charset="0"/>
                <a:ea typeface="Inconsolata" pitchFamily="34" charset="-122"/>
                <a:cs typeface="Inconsolata" pitchFamily="34" charset="-120"/>
              </a:rPr>
              <a:t>Enhanced Efficiency</a:t>
            </a:r>
            <a:endParaRPr lang="en-US" sz="1778" dirty="0"/>
          </a:p>
        </p:txBody>
      </p:sp>
      <p:sp>
        <p:nvSpPr>
          <p:cNvPr id="16" name="Text 13"/>
          <p:cNvSpPr/>
          <p:nvPr/>
        </p:nvSpPr>
        <p:spPr>
          <a:xfrm>
            <a:off x="5073968" y="6864906"/>
            <a:ext cx="4482346" cy="866894"/>
          </a:xfrm>
          <a:prstGeom prst="rect">
            <a:avLst/>
          </a:prstGeom>
          <a:noFill/>
          <a:ln/>
        </p:spPr>
        <p:txBody>
          <a:bodyPr wrap="square" rtlCol="0" anchor="t"/>
          <a:lstStyle/>
          <a:p>
            <a:pPr marL="0" indent="0" algn="ctr">
              <a:lnSpc>
                <a:spcPts val="2276"/>
              </a:lnSpc>
              <a:buNone/>
            </a:pPr>
            <a:r>
              <a:rPr lang="en-US" sz="1422" dirty="0">
                <a:solidFill>
                  <a:srgbClr val="DAD1E6"/>
                </a:solidFill>
                <a:latin typeface="Fira Sans" pitchFamily="34" charset="0"/>
                <a:ea typeface="Fira Sans" pitchFamily="34" charset="-122"/>
                <a:cs typeface="Fira Sans" pitchFamily="34" charset="-120"/>
              </a:rPr>
              <a:t>Clients have reported improved productivity and streamlined workflows due to the seamless integration of our steganographic tools.</a:t>
            </a:r>
            <a:endParaRPr lang="en-US" sz="1422" dirty="0"/>
          </a:p>
        </p:txBody>
      </p:sp>
      <p:sp>
        <p:nvSpPr>
          <p:cNvPr id="17" name="Shape 14"/>
          <p:cNvSpPr/>
          <p:nvPr/>
        </p:nvSpPr>
        <p:spPr>
          <a:xfrm>
            <a:off x="9816048" y="5029260"/>
            <a:ext cx="22503" cy="632222"/>
          </a:xfrm>
          <a:prstGeom prst="roundRect">
            <a:avLst>
              <a:gd name="adj" fmla="val 144501"/>
            </a:avLst>
          </a:prstGeom>
          <a:solidFill>
            <a:srgbClr val="5C4E69"/>
          </a:solidFill>
          <a:ln/>
        </p:spPr>
      </p:sp>
      <p:sp>
        <p:nvSpPr>
          <p:cNvPr id="18" name="Shape 15"/>
          <p:cNvSpPr/>
          <p:nvPr/>
        </p:nvSpPr>
        <p:spPr>
          <a:xfrm>
            <a:off x="9624179" y="5458242"/>
            <a:ext cx="406360" cy="406360"/>
          </a:xfrm>
          <a:prstGeom prst="roundRect">
            <a:avLst>
              <a:gd name="adj" fmla="val 8002"/>
            </a:avLst>
          </a:prstGeom>
          <a:solidFill>
            <a:srgbClr val="433550"/>
          </a:solidFill>
          <a:ln/>
        </p:spPr>
      </p:sp>
      <p:sp>
        <p:nvSpPr>
          <p:cNvPr id="19" name="Text 16"/>
          <p:cNvSpPr/>
          <p:nvPr/>
        </p:nvSpPr>
        <p:spPr>
          <a:xfrm>
            <a:off x="9759553" y="5525869"/>
            <a:ext cx="135493" cy="270986"/>
          </a:xfrm>
          <a:prstGeom prst="rect">
            <a:avLst/>
          </a:prstGeom>
          <a:noFill/>
          <a:ln/>
        </p:spPr>
        <p:txBody>
          <a:bodyPr wrap="none" rtlCol="0" anchor="t"/>
          <a:lstStyle/>
          <a:p>
            <a:pPr marL="0" indent="0" algn="ctr">
              <a:lnSpc>
                <a:spcPts val="2134"/>
              </a:lnSpc>
              <a:buNone/>
            </a:pPr>
            <a:r>
              <a:rPr lang="en-US" sz="2134" b="1" dirty="0">
                <a:solidFill>
                  <a:srgbClr val="DAD1E6"/>
                </a:solidFill>
                <a:latin typeface="Inconsolata" pitchFamily="34" charset="0"/>
                <a:ea typeface="Inconsolata" pitchFamily="34" charset="-122"/>
                <a:cs typeface="Inconsolata" pitchFamily="34" charset="-120"/>
              </a:rPr>
              <a:t>3</a:t>
            </a:r>
            <a:endParaRPr lang="en-US" sz="2134" dirty="0"/>
          </a:p>
        </p:txBody>
      </p:sp>
      <p:sp>
        <p:nvSpPr>
          <p:cNvPr id="20" name="Text 17"/>
          <p:cNvSpPr/>
          <p:nvPr/>
        </p:nvSpPr>
        <p:spPr>
          <a:xfrm>
            <a:off x="8585716" y="3591044"/>
            <a:ext cx="2483168" cy="282297"/>
          </a:xfrm>
          <a:prstGeom prst="rect">
            <a:avLst/>
          </a:prstGeom>
          <a:noFill/>
          <a:ln/>
        </p:spPr>
        <p:txBody>
          <a:bodyPr wrap="none" rtlCol="0" anchor="t"/>
          <a:lstStyle/>
          <a:p>
            <a:pPr marL="0" indent="0" algn="ctr">
              <a:lnSpc>
                <a:spcPts val="2223"/>
              </a:lnSpc>
              <a:buNone/>
            </a:pPr>
            <a:r>
              <a:rPr lang="en-US" sz="1778" b="1" dirty="0">
                <a:solidFill>
                  <a:srgbClr val="DAD1E6"/>
                </a:solidFill>
                <a:latin typeface="Inconsolata" pitchFamily="34" charset="0"/>
                <a:ea typeface="Inconsolata" pitchFamily="34" charset="-122"/>
                <a:cs typeface="Inconsolata" pitchFamily="34" charset="-120"/>
              </a:rPr>
              <a:t>Positive User Feedback</a:t>
            </a:r>
            <a:endParaRPr lang="en-US" sz="1778" dirty="0"/>
          </a:p>
        </p:txBody>
      </p:sp>
      <p:sp>
        <p:nvSpPr>
          <p:cNvPr id="21" name="Text 18"/>
          <p:cNvSpPr/>
          <p:nvPr/>
        </p:nvSpPr>
        <p:spPr>
          <a:xfrm>
            <a:off x="7586067" y="3981688"/>
            <a:ext cx="4482465" cy="866894"/>
          </a:xfrm>
          <a:prstGeom prst="rect">
            <a:avLst/>
          </a:prstGeom>
          <a:noFill/>
          <a:ln/>
        </p:spPr>
        <p:txBody>
          <a:bodyPr wrap="square" rtlCol="0" anchor="t"/>
          <a:lstStyle/>
          <a:p>
            <a:pPr marL="0" indent="0" algn="ctr">
              <a:lnSpc>
                <a:spcPts val="2276"/>
              </a:lnSpc>
              <a:buNone/>
            </a:pPr>
            <a:r>
              <a:rPr lang="en-US" sz="1422" dirty="0">
                <a:solidFill>
                  <a:srgbClr val="DAD1E6"/>
                </a:solidFill>
                <a:latin typeface="Fira Sans" pitchFamily="34" charset="0"/>
                <a:ea typeface="Fira Sans" pitchFamily="34" charset="-122"/>
                <a:cs typeface="Fira Sans" pitchFamily="34" charset="-120"/>
              </a:rPr>
              <a:t>End-users have expressed high satisfaction with the intuitive interfaces and user-friendly experiences of our steganographic applications.</a:t>
            </a:r>
            <a:endParaRPr lang="en-US" sz="1422"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64037" y="894636"/>
            <a:ext cx="6172200" cy="771525"/>
          </a:xfrm>
          <a:prstGeom prst="rect">
            <a:avLst/>
          </a:prstGeom>
          <a:noFill/>
          <a:ln/>
        </p:spPr>
        <p:txBody>
          <a:bodyPr wrap="none" rtlCol="0" anchor="t"/>
          <a:lstStyle/>
          <a:p>
            <a:pPr marL="0" indent="0">
              <a:lnSpc>
                <a:spcPts val="6075"/>
              </a:lnSpc>
              <a:buNone/>
            </a:pPr>
            <a:r>
              <a:rPr lang="en-US" sz="4860" b="1" dirty="0">
                <a:solidFill>
                  <a:srgbClr val="FF726D"/>
                </a:solidFill>
                <a:latin typeface="Inconsolata" pitchFamily="34" charset="0"/>
                <a:ea typeface="Inconsolata" pitchFamily="34" charset="-122"/>
                <a:cs typeface="Inconsolata" pitchFamily="34" charset="-120"/>
              </a:rPr>
              <a:t>Explore Further</a:t>
            </a:r>
            <a:endParaRPr lang="en-US" sz="4860" dirty="0"/>
          </a:p>
        </p:txBody>
      </p:sp>
      <p:sp>
        <p:nvSpPr>
          <p:cNvPr id="6" name="Shape 3"/>
          <p:cNvSpPr/>
          <p:nvPr/>
        </p:nvSpPr>
        <p:spPr>
          <a:xfrm>
            <a:off x="864037" y="2314099"/>
            <a:ext cx="555427" cy="555427"/>
          </a:xfrm>
          <a:prstGeom prst="roundRect">
            <a:avLst>
              <a:gd name="adj" fmla="val 8001"/>
            </a:avLst>
          </a:prstGeom>
          <a:solidFill>
            <a:srgbClr val="433550"/>
          </a:solidFill>
          <a:ln/>
        </p:spPr>
      </p:sp>
      <p:sp>
        <p:nvSpPr>
          <p:cNvPr id="7" name="Text 4"/>
          <p:cNvSpPr/>
          <p:nvPr/>
        </p:nvSpPr>
        <p:spPr>
          <a:xfrm>
            <a:off x="1049179" y="2406610"/>
            <a:ext cx="185142" cy="370284"/>
          </a:xfrm>
          <a:prstGeom prst="rect">
            <a:avLst/>
          </a:prstGeom>
          <a:noFill/>
          <a:ln/>
        </p:spPr>
        <p:txBody>
          <a:bodyPr wrap="none" rtlCol="0" anchor="t"/>
          <a:lstStyle/>
          <a:p>
            <a:pPr marL="0" indent="0" algn="ctr">
              <a:lnSpc>
                <a:spcPts val="2916"/>
              </a:lnSpc>
              <a:buNone/>
            </a:pPr>
            <a:r>
              <a:rPr lang="en-US" sz="2916" b="1" dirty="0">
                <a:solidFill>
                  <a:srgbClr val="DAD1E6"/>
                </a:solidFill>
                <a:latin typeface="Inconsolata" pitchFamily="34" charset="0"/>
                <a:ea typeface="Inconsolata" pitchFamily="34" charset="-122"/>
                <a:cs typeface="Inconsolata" pitchFamily="34" charset="-120"/>
              </a:rPr>
              <a:t>1</a:t>
            </a:r>
            <a:endParaRPr lang="en-US" sz="2916" dirty="0"/>
          </a:p>
        </p:txBody>
      </p:sp>
      <p:sp>
        <p:nvSpPr>
          <p:cNvPr id="8" name="Text 5"/>
          <p:cNvSpPr/>
          <p:nvPr/>
        </p:nvSpPr>
        <p:spPr>
          <a:xfrm>
            <a:off x="1666280" y="2314099"/>
            <a:ext cx="3086100" cy="385763"/>
          </a:xfrm>
          <a:prstGeom prst="rect">
            <a:avLst/>
          </a:prstGeom>
          <a:noFill/>
          <a:ln/>
        </p:spPr>
        <p:txBody>
          <a:bodyPr wrap="none" rtlCol="0" anchor="t"/>
          <a:lstStyle/>
          <a:p>
            <a:pPr marL="0" indent="0">
              <a:lnSpc>
                <a:spcPts val="3038"/>
              </a:lnSpc>
              <a:buNone/>
            </a:pPr>
            <a:r>
              <a:rPr lang="en-US" sz="2430" b="1" u="sng" dirty="0">
                <a:solidFill>
                  <a:srgbClr val="FF6680"/>
                </a:solidFill>
                <a:latin typeface="Inconsolata" pitchFamily="34" charset="0"/>
                <a:ea typeface="Inconsolata" pitchFamily="34" charset="-122"/>
                <a:cs typeface="Inconsolata" pitchFamily="34" charset="-120"/>
                <a:hlinkClick r:id="rId4">
                  <a:extLst>
                    <a:ext uri="{A12FA001-AC4F-418D-AE19-62706E023703}">
                      <ahyp:hlinkClr xmlns:ahyp="http://schemas.microsoft.com/office/drawing/2018/hyperlinkcolor" val="tx"/>
                    </a:ext>
                  </a:extLst>
                </a:hlinkClick>
              </a:rPr>
              <a:t>Steganography 101</a:t>
            </a:r>
            <a:endParaRPr lang="en-US" sz="2430" dirty="0"/>
          </a:p>
        </p:txBody>
      </p:sp>
      <p:sp>
        <p:nvSpPr>
          <p:cNvPr id="9" name="Text 6"/>
          <p:cNvSpPr/>
          <p:nvPr/>
        </p:nvSpPr>
        <p:spPr>
          <a:xfrm>
            <a:off x="1666280" y="2847975"/>
            <a:ext cx="6613684" cy="790099"/>
          </a:xfrm>
          <a:prstGeom prst="rect">
            <a:avLst/>
          </a:prstGeom>
          <a:noFill/>
          <a:ln/>
        </p:spPr>
        <p:txBody>
          <a:bodyPr wrap="square" rtlCol="0" anchor="t"/>
          <a:lstStyle/>
          <a:p>
            <a:pPr marL="0" indent="0">
              <a:lnSpc>
                <a:spcPts val="3110"/>
              </a:lnSpc>
              <a:buNone/>
            </a:pPr>
            <a:r>
              <a:rPr lang="en-US" sz="1944" dirty="0">
                <a:solidFill>
                  <a:srgbClr val="DAD1E6"/>
                </a:solidFill>
                <a:latin typeface="Fira Sans" pitchFamily="34" charset="0"/>
                <a:ea typeface="Fira Sans" pitchFamily="34" charset="-122"/>
                <a:cs typeface="Fira Sans" pitchFamily="34" charset="-120"/>
              </a:rPr>
              <a:t>Dive deeper into the fundamentals of steganography and its historical development.</a:t>
            </a:r>
            <a:endParaRPr lang="en-US" sz="1944" dirty="0"/>
          </a:p>
        </p:txBody>
      </p:sp>
      <p:sp>
        <p:nvSpPr>
          <p:cNvPr id="10" name="Shape 7"/>
          <p:cNvSpPr/>
          <p:nvPr/>
        </p:nvSpPr>
        <p:spPr>
          <a:xfrm>
            <a:off x="864037" y="4162544"/>
            <a:ext cx="555427" cy="555427"/>
          </a:xfrm>
          <a:prstGeom prst="roundRect">
            <a:avLst>
              <a:gd name="adj" fmla="val 8001"/>
            </a:avLst>
          </a:prstGeom>
          <a:solidFill>
            <a:srgbClr val="433550"/>
          </a:solidFill>
          <a:ln/>
        </p:spPr>
      </p:sp>
      <p:sp>
        <p:nvSpPr>
          <p:cNvPr id="11" name="Text 8"/>
          <p:cNvSpPr/>
          <p:nvPr/>
        </p:nvSpPr>
        <p:spPr>
          <a:xfrm>
            <a:off x="1049179" y="4255056"/>
            <a:ext cx="185142" cy="370284"/>
          </a:xfrm>
          <a:prstGeom prst="rect">
            <a:avLst/>
          </a:prstGeom>
          <a:noFill/>
          <a:ln/>
        </p:spPr>
        <p:txBody>
          <a:bodyPr wrap="none" rtlCol="0" anchor="t"/>
          <a:lstStyle/>
          <a:p>
            <a:pPr marL="0" indent="0" algn="ctr">
              <a:lnSpc>
                <a:spcPts val="2916"/>
              </a:lnSpc>
              <a:buNone/>
            </a:pPr>
            <a:r>
              <a:rPr lang="en-US" sz="2916" b="1" dirty="0">
                <a:solidFill>
                  <a:srgbClr val="DAD1E6"/>
                </a:solidFill>
                <a:latin typeface="Inconsolata" pitchFamily="34" charset="0"/>
                <a:ea typeface="Inconsolata" pitchFamily="34" charset="-122"/>
                <a:cs typeface="Inconsolata" pitchFamily="34" charset="-120"/>
              </a:rPr>
              <a:t>2</a:t>
            </a:r>
            <a:endParaRPr lang="en-US" sz="2916" dirty="0"/>
          </a:p>
        </p:txBody>
      </p:sp>
      <p:sp>
        <p:nvSpPr>
          <p:cNvPr id="12" name="Text 9"/>
          <p:cNvSpPr/>
          <p:nvPr/>
        </p:nvSpPr>
        <p:spPr>
          <a:xfrm>
            <a:off x="1666280" y="4162544"/>
            <a:ext cx="5246370" cy="385763"/>
          </a:xfrm>
          <a:prstGeom prst="rect">
            <a:avLst/>
          </a:prstGeom>
          <a:noFill/>
          <a:ln/>
        </p:spPr>
        <p:txBody>
          <a:bodyPr wrap="none" rtlCol="0" anchor="t"/>
          <a:lstStyle/>
          <a:p>
            <a:pPr marL="0" indent="0">
              <a:lnSpc>
                <a:spcPts val="3038"/>
              </a:lnSpc>
              <a:buNone/>
            </a:pPr>
            <a:r>
              <a:rPr lang="en-US" sz="2430" b="1" u="sng" dirty="0">
                <a:solidFill>
                  <a:srgbClr val="FF6680"/>
                </a:solidFill>
                <a:latin typeface="Inconsolata" pitchFamily="34" charset="0"/>
                <a:ea typeface="Inconsolata" pitchFamily="34" charset="-122"/>
                <a:cs typeface="Inconsolata" pitchFamily="34" charset="-120"/>
                <a:hlinkClick r:id="rId5">
                  <a:extLst>
                    <a:ext uri="{A12FA001-AC4F-418D-AE19-62706E023703}">
                      <ahyp:hlinkClr xmlns:ahyp="http://schemas.microsoft.com/office/drawing/2018/hyperlinkcolor" val="tx"/>
                    </a:ext>
                  </a:extLst>
                </a:hlinkClick>
              </a:rPr>
              <a:t>Advanced Steganographic Techniques</a:t>
            </a:r>
            <a:endParaRPr lang="en-US" sz="2430" dirty="0"/>
          </a:p>
        </p:txBody>
      </p:sp>
      <p:sp>
        <p:nvSpPr>
          <p:cNvPr id="13" name="Text 10"/>
          <p:cNvSpPr/>
          <p:nvPr/>
        </p:nvSpPr>
        <p:spPr>
          <a:xfrm>
            <a:off x="1666280" y="4696420"/>
            <a:ext cx="6613684" cy="790099"/>
          </a:xfrm>
          <a:prstGeom prst="rect">
            <a:avLst/>
          </a:prstGeom>
          <a:noFill/>
          <a:ln/>
        </p:spPr>
        <p:txBody>
          <a:bodyPr wrap="square" rtlCol="0" anchor="t"/>
          <a:lstStyle/>
          <a:p>
            <a:pPr marL="0" indent="0">
              <a:lnSpc>
                <a:spcPts val="3110"/>
              </a:lnSpc>
              <a:buNone/>
            </a:pPr>
            <a:r>
              <a:rPr lang="en-US" sz="1944" dirty="0">
                <a:solidFill>
                  <a:srgbClr val="DAD1E6"/>
                </a:solidFill>
                <a:latin typeface="Fira Sans" pitchFamily="34" charset="0"/>
                <a:ea typeface="Fira Sans" pitchFamily="34" charset="-122"/>
                <a:cs typeface="Fira Sans" pitchFamily="34" charset="-120"/>
              </a:rPr>
              <a:t>Learn about cutting-edge methods for concealing data in various media formats.</a:t>
            </a:r>
            <a:endParaRPr lang="en-US" sz="1944" dirty="0"/>
          </a:p>
        </p:txBody>
      </p:sp>
      <p:sp>
        <p:nvSpPr>
          <p:cNvPr id="14" name="Shape 11"/>
          <p:cNvSpPr/>
          <p:nvPr/>
        </p:nvSpPr>
        <p:spPr>
          <a:xfrm>
            <a:off x="864037" y="6010989"/>
            <a:ext cx="555427" cy="555427"/>
          </a:xfrm>
          <a:prstGeom prst="roundRect">
            <a:avLst>
              <a:gd name="adj" fmla="val 8001"/>
            </a:avLst>
          </a:prstGeom>
          <a:solidFill>
            <a:srgbClr val="433550"/>
          </a:solidFill>
          <a:ln/>
        </p:spPr>
      </p:sp>
      <p:sp>
        <p:nvSpPr>
          <p:cNvPr id="15" name="Text 12"/>
          <p:cNvSpPr/>
          <p:nvPr/>
        </p:nvSpPr>
        <p:spPr>
          <a:xfrm>
            <a:off x="1049179" y="6103501"/>
            <a:ext cx="185142" cy="370284"/>
          </a:xfrm>
          <a:prstGeom prst="rect">
            <a:avLst/>
          </a:prstGeom>
          <a:noFill/>
          <a:ln/>
        </p:spPr>
        <p:txBody>
          <a:bodyPr wrap="none" rtlCol="0" anchor="t"/>
          <a:lstStyle/>
          <a:p>
            <a:pPr marL="0" indent="0" algn="ctr">
              <a:lnSpc>
                <a:spcPts val="2916"/>
              </a:lnSpc>
              <a:buNone/>
            </a:pPr>
            <a:r>
              <a:rPr lang="en-US" sz="2916" b="1" dirty="0">
                <a:solidFill>
                  <a:srgbClr val="DAD1E6"/>
                </a:solidFill>
                <a:latin typeface="Inconsolata" pitchFamily="34" charset="0"/>
                <a:ea typeface="Inconsolata" pitchFamily="34" charset="-122"/>
                <a:cs typeface="Inconsolata" pitchFamily="34" charset="-120"/>
              </a:rPr>
              <a:t>3</a:t>
            </a:r>
            <a:endParaRPr lang="en-US" sz="2916" dirty="0"/>
          </a:p>
        </p:txBody>
      </p:sp>
      <p:sp>
        <p:nvSpPr>
          <p:cNvPr id="16" name="Text 13"/>
          <p:cNvSpPr/>
          <p:nvPr/>
        </p:nvSpPr>
        <p:spPr>
          <a:xfrm>
            <a:off x="1666280" y="6010989"/>
            <a:ext cx="3549015" cy="385763"/>
          </a:xfrm>
          <a:prstGeom prst="rect">
            <a:avLst/>
          </a:prstGeom>
          <a:noFill/>
          <a:ln/>
        </p:spPr>
        <p:txBody>
          <a:bodyPr wrap="none" rtlCol="0" anchor="t"/>
          <a:lstStyle/>
          <a:p>
            <a:pPr marL="0" indent="0">
              <a:lnSpc>
                <a:spcPts val="3038"/>
              </a:lnSpc>
              <a:buNone/>
            </a:pPr>
            <a:r>
              <a:rPr lang="en-US" sz="2430" b="1" u="sng" dirty="0">
                <a:solidFill>
                  <a:srgbClr val="FF6680"/>
                </a:solidFill>
                <a:latin typeface="Inconsolata" pitchFamily="34" charset="0"/>
                <a:ea typeface="Inconsolata" pitchFamily="34" charset="-122"/>
                <a:cs typeface="Inconsolata" pitchFamily="34" charset="-120"/>
                <a:hlinkClick r:id="rId6">
                  <a:extLst>
                    <a:ext uri="{A12FA001-AC4F-418D-AE19-62706E023703}">
                      <ahyp:hlinkClr xmlns:ahyp="http://schemas.microsoft.com/office/drawing/2018/hyperlinkcolor" val="tx"/>
                    </a:ext>
                  </a:extLst>
                </a:hlinkClick>
              </a:rPr>
              <a:t>Real-World Case Studies</a:t>
            </a:r>
            <a:endParaRPr lang="en-US" sz="2430" dirty="0"/>
          </a:p>
        </p:txBody>
      </p:sp>
      <p:sp>
        <p:nvSpPr>
          <p:cNvPr id="17" name="Text 14"/>
          <p:cNvSpPr/>
          <p:nvPr/>
        </p:nvSpPr>
        <p:spPr>
          <a:xfrm>
            <a:off x="1666280" y="6544866"/>
            <a:ext cx="6613684" cy="790099"/>
          </a:xfrm>
          <a:prstGeom prst="rect">
            <a:avLst/>
          </a:prstGeom>
          <a:noFill/>
          <a:ln/>
        </p:spPr>
        <p:txBody>
          <a:bodyPr wrap="square" rtlCol="0" anchor="t"/>
          <a:lstStyle/>
          <a:p>
            <a:pPr marL="0" indent="0">
              <a:lnSpc>
                <a:spcPts val="3110"/>
              </a:lnSpc>
              <a:buNone/>
            </a:pPr>
            <a:r>
              <a:rPr lang="en-US" sz="1944" dirty="0">
                <a:solidFill>
                  <a:srgbClr val="DAD1E6"/>
                </a:solidFill>
                <a:latin typeface="Fira Sans" pitchFamily="34" charset="0"/>
                <a:ea typeface="Fira Sans" pitchFamily="34" charset="-122"/>
                <a:cs typeface="Fira Sans" pitchFamily="34" charset="-120"/>
              </a:rPr>
              <a:t>Explore how organizations have successfully implemented steganographic solutions.</a:t>
            </a:r>
            <a:endParaRPr lang="en-US" sz="1944"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639</Words>
  <Application>Microsoft Office PowerPoint</Application>
  <PresentationFormat>Custom</PresentationFormat>
  <Paragraphs>96</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Arial Black</vt:lpstr>
      <vt:lpstr>Fira Sans</vt:lpstr>
      <vt:lpstr>Inconsolata</vt:lpstr>
      <vt:lpstr>Sitka Small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Upendar Behara</cp:lastModifiedBy>
  <cp:revision>3</cp:revision>
  <dcterms:created xsi:type="dcterms:W3CDTF">2024-07-14T12:54:11Z</dcterms:created>
  <dcterms:modified xsi:type="dcterms:W3CDTF">2024-07-14T13:00:11Z</dcterms:modified>
</cp:coreProperties>
</file>